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65CCC3-1BFD-4317-ADEB-9ABEB32D5788}">
  <a:tblStyle styleId="{4365CCC3-1BFD-4317-ADEB-9ABEB32D57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49e8a9f338d2ec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649e8a9f338d2ec9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49e8a9f338d2ec9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649e8a9f338d2ec9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49e8a9f338d2ec9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649e8a9f338d2ec9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49e8a9f338d2ec9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649e8a9f338d2ec9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49e8a9f338d2ec9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649e8a9f338d2ec9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5c5b3d426c5a653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5c5b3d426c5a653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c5b3d426c5a653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5c5b3d426c5a653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c5b3d426c5a653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5c5b3d426c5a6533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c5b3d426c5a653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5c5b3d426c5a6533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c5b3d426c5a653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5c5b3d426c5a6533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c5b3d426c5a653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5c5b3d426c5a653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ac4ad16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11ac4ad16a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ac4ad16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1ac4ad16a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c4ad16a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1ac4ad16a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ac4ad16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1ac4ad16a3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c4ad16a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1ac4ad16a3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ac4ad16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1ac4ad16a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ac4ad16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1ac4ad16a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e328ebe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1e328ebe5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49e8a9f338d2ec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649e8a9f338d2ec9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49e8a9f338d2ec9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649e8a9f338d2ec9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49e8a9f338d2ec9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649e8a9f338d2ec9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49e8a9f338d2ec9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649e8a9f338d2ec9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49e8a9f338d2ec9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649e8a9f338d2ec9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49e8a9f338d2ec9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649e8a9f338d2ec9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49e8a9f338d2ec9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649e8a9f338d2ec9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3" name="Google Shape;13;p2"/>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5" name="Google Shape;15;p2"/>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1"/>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0" name="Google Shape;80;p11"/>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2"/>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94" name="Google Shape;94;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95" name="Google Shape;95;p1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4"/>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11" name="Google Shape;111;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12" name="Google Shape;112;p1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6"/>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17"/>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9" name="Google Shape;129;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18"/>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 name="Google Shape;20;p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2" name="Google Shape;22;p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 name="Google Shape;27;p4"/>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9" name="Google Shape;29;p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4" name="Google Shape;34;p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6" name="Google Shape;36;p5"/>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7" name="Google Shape;37;p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3" name="Google Shape;43;p6"/>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4" name="Google Shape;44;p6"/>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5" name="Google Shape;45;p6"/>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6" name="Google Shape;46;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1" name="Google Shape;51;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7" name="Google Shape;5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9"/>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0"/>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72" name="Google Shape;72;p10"/>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idx="4294967295" type="subTitle"/>
          </p:nvPr>
        </p:nvSpPr>
        <p:spPr>
          <a:xfrm>
            <a:off x="3919500" y="3857500"/>
            <a:ext cx="4353000" cy="885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en-US" sz="2300"/>
              <a:t>By : Ahmed Haytham</a:t>
            </a:r>
            <a:endParaRPr sz="2300"/>
          </a:p>
          <a:p>
            <a:pPr indent="0" lvl="0" marL="0" rtl="0" algn="l">
              <a:spcBef>
                <a:spcPts val="0"/>
              </a:spcBef>
              <a:spcAft>
                <a:spcPts val="0"/>
              </a:spcAft>
              <a:buSzPts val="1800"/>
              <a:buNone/>
            </a:pPr>
            <a:r>
              <a:rPr lang="en-US" sz="2100"/>
              <a:t>Data </a:t>
            </a:r>
            <a:r>
              <a:rPr lang="en-US" sz="2100"/>
              <a:t>science</a:t>
            </a:r>
            <a:r>
              <a:rPr lang="en-US" sz="2100"/>
              <a:t> head at GDSC Damnhour</a:t>
            </a:r>
            <a:endParaRPr sz="2100"/>
          </a:p>
        </p:txBody>
      </p:sp>
      <p:sp>
        <p:nvSpPr>
          <p:cNvPr id="145" name="Google Shape;145;p19"/>
          <p:cNvSpPr txBox="1"/>
          <p:nvPr/>
        </p:nvSpPr>
        <p:spPr>
          <a:xfrm>
            <a:off x="3483000" y="2955900"/>
            <a:ext cx="5226000" cy="946200"/>
          </a:xfrm>
          <a:prstGeom prst="rect">
            <a:avLst/>
          </a:prstGeom>
          <a:noFill/>
          <a:ln>
            <a:noFill/>
          </a:ln>
          <a:effectLst>
            <a:outerShdw blurRad="428625" rotWithShape="0" algn="bl">
              <a:srgbClr val="00FFFF"/>
            </a:outerShdw>
          </a:effectLst>
        </p:spPr>
        <p:txBody>
          <a:bodyPr anchorCtr="0" anchor="ctr" bIns="34275" lIns="68575" spcFirstLastPara="1" rIns="68575" wrap="square" tIns="34275">
            <a:normAutofit fontScale="25000"/>
          </a:bodyPr>
          <a:lstStyle/>
          <a:p>
            <a:pPr indent="0" lvl="0" marL="0" rtl="0" algn="l">
              <a:spcBef>
                <a:spcPts val="0"/>
              </a:spcBef>
              <a:spcAft>
                <a:spcPts val="0"/>
              </a:spcAft>
              <a:buNone/>
            </a:pPr>
            <a:r>
              <a:rPr b="1" lang="en-US" sz="22323">
                <a:solidFill>
                  <a:srgbClr val="00FFFF"/>
                </a:solidFill>
                <a:latin typeface="Calibri"/>
                <a:ea typeface="Calibri"/>
                <a:cs typeface="Calibri"/>
                <a:sym typeface="Calibri"/>
              </a:rPr>
              <a:t>Object Detection</a:t>
            </a:r>
            <a:endParaRPr b="1" sz="2700">
              <a:solidFill>
                <a:srgbClr val="00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R_CNN ⇒ Region-based</a:t>
            </a:r>
            <a:endParaRPr sz="3000">
              <a:solidFill>
                <a:schemeClr val="lt1"/>
              </a:solidFill>
            </a:endParaRPr>
          </a:p>
        </p:txBody>
      </p:sp>
      <p:pic>
        <p:nvPicPr>
          <p:cNvPr id="229" name="Google Shape;229;p28"/>
          <p:cNvPicPr preferRelativeResize="0"/>
          <p:nvPr/>
        </p:nvPicPr>
        <p:blipFill>
          <a:blip r:embed="rId3">
            <a:alphaModFix/>
          </a:blip>
          <a:stretch>
            <a:fillRect/>
          </a:stretch>
        </p:blipFill>
        <p:spPr>
          <a:xfrm>
            <a:off x="101050" y="2038975"/>
            <a:ext cx="11887199" cy="35531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nvSpPr>
        <p:spPr>
          <a:xfrm>
            <a:off x="101050" y="252600"/>
            <a:ext cx="550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rPr>
              <a:t>Selective search</a:t>
            </a:r>
            <a:endParaRPr sz="3200">
              <a:solidFill>
                <a:schemeClr val="lt1"/>
              </a:solidFill>
            </a:endParaRPr>
          </a:p>
        </p:txBody>
      </p:sp>
      <p:sp>
        <p:nvSpPr>
          <p:cNvPr id="235" name="Google Shape;235;p29"/>
          <p:cNvSpPr txBox="1"/>
          <p:nvPr/>
        </p:nvSpPr>
        <p:spPr>
          <a:xfrm>
            <a:off x="763650" y="929700"/>
            <a:ext cx="998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rPr>
              <a:t>Selective search is a greedy search algorithm that is used to provide region proposals that potentially contain objects.</a:t>
            </a:r>
            <a:endParaRPr b="1" sz="2000">
              <a:solidFill>
                <a:schemeClr val="lt1"/>
              </a:solidFill>
            </a:endParaRPr>
          </a:p>
        </p:txBody>
      </p:sp>
      <p:sp>
        <p:nvSpPr>
          <p:cNvPr id="236" name="Google Shape;236;p29"/>
          <p:cNvSpPr txBox="1"/>
          <p:nvPr/>
        </p:nvSpPr>
        <p:spPr>
          <a:xfrm>
            <a:off x="1052075" y="1874925"/>
            <a:ext cx="82038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AutoNum type="arabicPeriod"/>
            </a:pPr>
            <a:r>
              <a:rPr lang="en-US" sz="1600">
                <a:solidFill>
                  <a:schemeClr val="lt1"/>
                </a:solidFill>
              </a:rPr>
              <a:t>The similarities between all neighboring regions are calculated.</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The two most similar regions are grouped together, and new similarities are calculated between the resulting region and its neighbors.</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This process is repeated until the entire object is covered in a single region.</a:t>
            </a:r>
            <a:endParaRPr sz="1600">
              <a:solidFill>
                <a:schemeClr val="lt1"/>
              </a:solidFill>
            </a:endParaRPr>
          </a:p>
        </p:txBody>
      </p:sp>
      <p:pic>
        <p:nvPicPr>
          <p:cNvPr id="237" name="Google Shape;237;p29"/>
          <p:cNvPicPr preferRelativeResize="0"/>
          <p:nvPr/>
        </p:nvPicPr>
        <p:blipFill>
          <a:blip r:embed="rId3">
            <a:alphaModFix/>
          </a:blip>
          <a:stretch>
            <a:fillRect/>
          </a:stretch>
        </p:blipFill>
        <p:spPr>
          <a:xfrm>
            <a:off x="152400" y="3197025"/>
            <a:ext cx="8998175" cy="3476625"/>
          </a:xfrm>
          <a:prstGeom prst="rect">
            <a:avLst/>
          </a:prstGeom>
          <a:noFill/>
          <a:ln>
            <a:noFill/>
          </a:ln>
        </p:spPr>
      </p:pic>
      <p:pic>
        <p:nvPicPr>
          <p:cNvPr id="238" name="Google Shape;238;p29"/>
          <p:cNvPicPr preferRelativeResize="0"/>
          <p:nvPr/>
        </p:nvPicPr>
        <p:blipFill>
          <a:blip r:embed="rId4">
            <a:alphaModFix/>
          </a:blip>
          <a:stretch>
            <a:fillRect/>
          </a:stretch>
        </p:blipFill>
        <p:spPr>
          <a:xfrm>
            <a:off x="9219966" y="3197025"/>
            <a:ext cx="2819633" cy="347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R_CNN ⇒ Region-based</a:t>
            </a:r>
            <a:endParaRPr sz="3000">
              <a:solidFill>
                <a:schemeClr val="lt1"/>
              </a:solidFill>
            </a:endParaRPr>
          </a:p>
        </p:txBody>
      </p:sp>
      <p:pic>
        <p:nvPicPr>
          <p:cNvPr id="244" name="Google Shape;244;p30"/>
          <p:cNvPicPr preferRelativeResize="0"/>
          <p:nvPr/>
        </p:nvPicPr>
        <p:blipFill>
          <a:blip r:embed="rId3">
            <a:alphaModFix/>
          </a:blip>
          <a:stretch>
            <a:fillRect/>
          </a:stretch>
        </p:blipFill>
        <p:spPr>
          <a:xfrm>
            <a:off x="101050" y="1675900"/>
            <a:ext cx="8676026" cy="4933576"/>
          </a:xfrm>
          <a:prstGeom prst="rect">
            <a:avLst/>
          </a:prstGeom>
          <a:noFill/>
          <a:ln>
            <a:noFill/>
          </a:ln>
        </p:spPr>
      </p:pic>
      <p:sp>
        <p:nvSpPr>
          <p:cNvPr id="245" name="Google Shape;245;p30"/>
          <p:cNvSpPr txBox="1"/>
          <p:nvPr/>
        </p:nvSpPr>
        <p:spPr>
          <a:xfrm>
            <a:off x="8979400" y="12757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rPr>
              <a:t>1_ </a:t>
            </a:r>
            <a:r>
              <a:rPr lang="en-US" sz="2100">
                <a:solidFill>
                  <a:schemeClr val="lt1"/>
                </a:solidFill>
              </a:rPr>
              <a:t>Object detection is very slow</a:t>
            </a:r>
            <a:endParaRPr sz="2100">
              <a:solidFill>
                <a:schemeClr val="lt1"/>
              </a:solidFill>
            </a:endParaRPr>
          </a:p>
        </p:txBody>
      </p:sp>
      <p:sp>
        <p:nvSpPr>
          <p:cNvPr id="246" name="Google Shape;246;p30"/>
          <p:cNvSpPr txBox="1"/>
          <p:nvPr/>
        </p:nvSpPr>
        <p:spPr>
          <a:xfrm>
            <a:off x="9137400" y="210700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search algorithm pro-</a:t>
            </a:r>
            <a:endParaRPr sz="1700">
              <a:solidFill>
                <a:schemeClr val="lt1"/>
              </a:solidFill>
            </a:endParaRPr>
          </a:p>
          <a:p>
            <a:pPr indent="0" lvl="0" marL="0" rtl="0" algn="l">
              <a:spcBef>
                <a:spcPts val="0"/>
              </a:spcBef>
              <a:spcAft>
                <a:spcPts val="0"/>
              </a:spcAft>
              <a:buNone/>
            </a:pPr>
            <a:r>
              <a:rPr lang="en-US" sz="1700">
                <a:solidFill>
                  <a:schemeClr val="lt1"/>
                </a:solidFill>
              </a:rPr>
              <a:t>poses about 2,000 RoIs</a:t>
            </a:r>
            <a:endParaRPr sz="1700">
              <a:solidFill>
                <a:schemeClr val="lt1"/>
              </a:solidFill>
            </a:endParaRPr>
          </a:p>
        </p:txBody>
      </p:sp>
      <p:sp>
        <p:nvSpPr>
          <p:cNvPr id="247" name="Google Shape;247;p30"/>
          <p:cNvSpPr txBox="1"/>
          <p:nvPr/>
        </p:nvSpPr>
        <p:spPr>
          <a:xfrm>
            <a:off x="8979400" y="30133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rPr>
              <a:t>2</a:t>
            </a:r>
            <a:r>
              <a:rPr lang="en-US" sz="2100">
                <a:solidFill>
                  <a:schemeClr val="lt1"/>
                </a:solidFill>
              </a:rPr>
              <a:t>_ Training is a multi-stage pipeline</a:t>
            </a:r>
            <a:endParaRPr sz="2100">
              <a:solidFill>
                <a:schemeClr val="lt1"/>
              </a:solidFill>
            </a:endParaRPr>
          </a:p>
        </p:txBody>
      </p:sp>
      <p:sp>
        <p:nvSpPr>
          <p:cNvPr id="248" name="Google Shape;248;p30"/>
          <p:cNvSpPr txBox="1"/>
          <p:nvPr/>
        </p:nvSpPr>
        <p:spPr>
          <a:xfrm>
            <a:off x="8979400" y="4548200"/>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rPr>
              <a:t>3</a:t>
            </a:r>
            <a:r>
              <a:rPr lang="en-US" sz="2100">
                <a:solidFill>
                  <a:schemeClr val="lt1"/>
                </a:solidFill>
              </a:rPr>
              <a:t>_ </a:t>
            </a:r>
            <a:r>
              <a:rPr lang="en-US" sz="2100">
                <a:solidFill>
                  <a:schemeClr val="lt1"/>
                </a:solidFill>
              </a:rPr>
              <a:t>Training is expensive in terms of space and time</a:t>
            </a:r>
            <a:endParaRPr sz="2100">
              <a:solidFill>
                <a:schemeClr val="lt1"/>
              </a:solidFill>
            </a:endParaRPr>
          </a:p>
        </p:txBody>
      </p:sp>
      <p:sp>
        <p:nvSpPr>
          <p:cNvPr id="249" name="Google Shape;249;p30"/>
          <p:cNvSpPr txBox="1"/>
          <p:nvPr/>
        </p:nvSpPr>
        <p:spPr>
          <a:xfrm>
            <a:off x="6332975" y="315975"/>
            <a:ext cx="5564700" cy="831300"/>
          </a:xfrm>
          <a:prstGeom prst="rect">
            <a:avLst/>
          </a:prstGeom>
          <a:noFill/>
          <a:ln>
            <a:noFill/>
          </a:ln>
          <a:effectLst>
            <a:outerShdw blurRad="428625" rotWithShape="0" algn="bl">
              <a:srgbClr val="E25247"/>
            </a:outerShdw>
          </a:effectLst>
        </p:spPr>
        <p:txBody>
          <a:bodyPr anchorCtr="0" anchor="ctr" bIns="34275" lIns="68575" spcFirstLastPara="1" rIns="68575" wrap="square" tIns="34275">
            <a:normAutofit/>
          </a:bodyPr>
          <a:lstStyle/>
          <a:p>
            <a:pPr indent="0" lvl="0" marL="0" rtl="0" algn="l">
              <a:lnSpc>
                <a:spcPct val="80000"/>
              </a:lnSpc>
              <a:spcBef>
                <a:spcPts val="0"/>
              </a:spcBef>
              <a:spcAft>
                <a:spcPts val="0"/>
              </a:spcAft>
              <a:buSzPts val="440"/>
              <a:buNone/>
            </a:pPr>
            <a:r>
              <a:rPr b="1" lang="en-US" sz="3559">
                <a:solidFill>
                  <a:srgbClr val="E25247"/>
                </a:solidFill>
                <a:latin typeface="Calibri"/>
                <a:ea typeface="Calibri"/>
                <a:cs typeface="Calibri"/>
                <a:sym typeface="Calibri"/>
              </a:rPr>
              <a:t>DISADVANTAGE</a:t>
            </a:r>
            <a:r>
              <a:rPr b="1" lang="en-US" sz="3559">
                <a:solidFill>
                  <a:srgbClr val="E25247"/>
                </a:solidFill>
                <a:latin typeface="Calibri"/>
                <a:ea typeface="Calibri"/>
                <a:cs typeface="Calibri"/>
                <a:sym typeface="Calibri"/>
              </a:rPr>
              <a:t>S </a:t>
            </a:r>
            <a:r>
              <a:rPr b="1" lang="en-US" sz="3559">
                <a:solidFill>
                  <a:srgbClr val="E25247"/>
                </a:solidFill>
                <a:latin typeface="Calibri"/>
                <a:ea typeface="Calibri"/>
                <a:cs typeface="Calibri"/>
                <a:sym typeface="Calibri"/>
              </a:rPr>
              <a:t>OF R-CNN</a:t>
            </a:r>
            <a:endParaRPr b="1" sz="3559">
              <a:solidFill>
                <a:srgbClr val="E25247"/>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Fast </a:t>
            </a:r>
            <a:r>
              <a:rPr lang="en-US" sz="3000">
                <a:solidFill>
                  <a:schemeClr val="lt1"/>
                </a:solidFill>
              </a:rPr>
              <a:t>R_CNN ⇒ Region-based</a:t>
            </a:r>
            <a:endParaRPr sz="3000">
              <a:solidFill>
                <a:schemeClr val="lt1"/>
              </a:solidFill>
            </a:endParaRPr>
          </a:p>
        </p:txBody>
      </p:sp>
      <p:sp>
        <p:nvSpPr>
          <p:cNvPr id="255" name="Google Shape;255;p31"/>
          <p:cNvSpPr txBox="1"/>
          <p:nvPr/>
        </p:nvSpPr>
        <p:spPr>
          <a:xfrm>
            <a:off x="543075" y="899100"/>
            <a:ext cx="1020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Feature extractor module</a:t>
            </a:r>
            <a:r>
              <a:rPr lang="en-US" sz="1600">
                <a:solidFill>
                  <a:schemeClr val="lt1"/>
                </a:solidFill>
              </a:rPr>
              <a:t> —The network starts with a ConvNet to extract features from the full image.</a:t>
            </a:r>
            <a:endParaRPr sz="1600">
              <a:solidFill>
                <a:schemeClr val="lt1"/>
              </a:solidFill>
            </a:endParaRPr>
          </a:p>
        </p:txBody>
      </p:sp>
      <p:sp>
        <p:nvSpPr>
          <p:cNvPr id="256" name="Google Shape;256;p31"/>
          <p:cNvSpPr txBox="1"/>
          <p:nvPr/>
        </p:nvSpPr>
        <p:spPr>
          <a:xfrm>
            <a:off x="543075" y="1761300"/>
            <a:ext cx="95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RoI pooling layer </a:t>
            </a:r>
            <a:r>
              <a:rPr lang="en-US" sz="1600">
                <a:solidFill>
                  <a:schemeClr val="lt1"/>
                </a:solidFill>
              </a:rPr>
              <a:t>— This is a new component that was introduced to extract a fixed-size window from the feature map before feeding the RoIs to the fully connected layers</a:t>
            </a:r>
            <a:endParaRPr sz="1600">
              <a:solidFill>
                <a:schemeClr val="lt1"/>
              </a:solidFill>
            </a:endParaRPr>
          </a:p>
        </p:txBody>
      </p:sp>
      <p:sp>
        <p:nvSpPr>
          <p:cNvPr id="257" name="Google Shape;257;p31"/>
          <p:cNvSpPr txBox="1"/>
          <p:nvPr/>
        </p:nvSpPr>
        <p:spPr>
          <a:xfrm>
            <a:off x="543075" y="1330200"/>
            <a:ext cx="943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RoI extractor </a:t>
            </a:r>
            <a:r>
              <a:rPr lang="en-US" sz="1600">
                <a:solidFill>
                  <a:schemeClr val="lt1"/>
                </a:solidFill>
              </a:rPr>
              <a:t>— The selective search algorithm proposes about 2,000 region candidates per image.</a:t>
            </a:r>
            <a:endParaRPr sz="1600">
              <a:solidFill>
                <a:schemeClr val="lt1"/>
              </a:solidFill>
            </a:endParaRPr>
          </a:p>
        </p:txBody>
      </p:sp>
      <p:sp>
        <p:nvSpPr>
          <p:cNvPr id="258" name="Google Shape;258;p31"/>
          <p:cNvSpPr txBox="1"/>
          <p:nvPr/>
        </p:nvSpPr>
        <p:spPr>
          <a:xfrm>
            <a:off x="543075" y="2474700"/>
            <a:ext cx="943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Two-head output layer</a:t>
            </a:r>
            <a:r>
              <a:rPr lang="en-US" sz="1600">
                <a:solidFill>
                  <a:schemeClr val="lt1"/>
                </a:solidFill>
              </a:rPr>
              <a:t> — The model branches into two heads:</a:t>
            </a:r>
            <a:endParaRPr sz="1600">
              <a:solidFill>
                <a:schemeClr val="lt1"/>
              </a:solidFill>
            </a:endParaRPr>
          </a:p>
          <a:p>
            <a:pPr indent="0" lvl="0" marL="0" rtl="0" algn="l">
              <a:spcBef>
                <a:spcPts val="0"/>
              </a:spcBef>
              <a:spcAft>
                <a:spcPts val="0"/>
              </a:spcAft>
              <a:buNone/>
            </a:pPr>
            <a:r>
              <a:rPr lang="en-US" sz="1600">
                <a:solidFill>
                  <a:schemeClr val="lt1"/>
                </a:solidFill>
              </a:rPr>
              <a:t>– A softmax classifier layer that outputs a discrete probability distribution per RoI</a:t>
            </a:r>
            <a:endParaRPr sz="1600">
              <a:solidFill>
                <a:schemeClr val="lt1"/>
              </a:solidFill>
            </a:endParaRPr>
          </a:p>
          <a:p>
            <a:pPr indent="0" lvl="0" marL="0" rtl="0" algn="l">
              <a:spcBef>
                <a:spcPts val="0"/>
              </a:spcBef>
              <a:spcAft>
                <a:spcPts val="0"/>
              </a:spcAft>
              <a:buNone/>
            </a:pPr>
            <a:r>
              <a:rPr lang="en-US" sz="1600">
                <a:solidFill>
                  <a:schemeClr val="lt1"/>
                </a:solidFill>
              </a:rPr>
              <a:t>– </a:t>
            </a:r>
            <a:r>
              <a:rPr lang="en-US" sz="1600">
                <a:solidFill>
                  <a:schemeClr val="lt1"/>
                </a:solidFill>
              </a:rPr>
              <a:t>A bounding-box regressor layer to predict offsets relative to the original RoI</a:t>
            </a:r>
            <a:endParaRPr sz="1600">
              <a:solidFill>
                <a:schemeClr val="lt1"/>
              </a:solidFill>
            </a:endParaRPr>
          </a:p>
        </p:txBody>
      </p:sp>
      <p:pic>
        <p:nvPicPr>
          <p:cNvPr id="259" name="Google Shape;259;p31"/>
          <p:cNvPicPr preferRelativeResize="0"/>
          <p:nvPr/>
        </p:nvPicPr>
        <p:blipFill>
          <a:blip r:embed="rId3">
            <a:alphaModFix/>
          </a:blip>
          <a:stretch>
            <a:fillRect/>
          </a:stretch>
        </p:blipFill>
        <p:spPr>
          <a:xfrm>
            <a:off x="6912450" y="3434400"/>
            <a:ext cx="4749100" cy="3396750"/>
          </a:xfrm>
          <a:prstGeom prst="rect">
            <a:avLst/>
          </a:prstGeom>
          <a:noFill/>
          <a:ln>
            <a:noFill/>
          </a:ln>
        </p:spPr>
      </p:pic>
      <p:graphicFrame>
        <p:nvGraphicFramePr>
          <p:cNvPr id="260" name="Google Shape;260;p31"/>
          <p:cNvGraphicFramePr/>
          <p:nvPr/>
        </p:nvGraphicFramePr>
        <p:xfrm>
          <a:off x="101050" y="3818425"/>
          <a:ext cx="3000000" cy="3000000"/>
        </p:xfrm>
        <a:graphic>
          <a:graphicData uri="http://schemas.openxmlformats.org/drawingml/2006/table">
            <a:tbl>
              <a:tblPr>
                <a:noFill/>
                <a:tableStyleId>{4365CCC3-1BFD-4317-ADEB-9ABEB32D5788}</a:tableStyleId>
              </a:tblPr>
              <a:tblGrid>
                <a:gridCol w="3318500"/>
                <a:gridCol w="3318500"/>
              </a:tblGrid>
              <a:tr h="763975">
                <a:tc>
                  <a:txBody>
                    <a:bodyPr/>
                    <a:lstStyle/>
                    <a:p>
                      <a:pPr indent="0" lvl="0" marL="0" rtl="0" algn="ctr">
                        <a:spcBef>
                          <a:spcPts val="0"/>
                        </a:spcBef>
                        <a:spcAft>
                          <a:spcPts val="0"/>
                        </a:spcAft>
                        <a:buNone/>
                      </a:pPr>
                      <a:r>
                        <a:rPr lang="en-US" sz="1600">
                          <a:solidFill>
                            <a:schemeClr val="lt1"/>
                          </a:solidFill>
                        </a:rPr>
                        <a:t>Loss </a:t>
                      </a:r>
                      <a:r>
                        <a:rPr lang="en-US" sz="1600">
                          <a:solidFill>
                            <a:schemeClr val="lt1"/>
                          </a:solidFill>
                        </a:rPr>
                        <a:t>function</a:t>
                      </a:r>
                      <a:r>
                        <a:rPr lang="en-US" sz="1600">
                          <a:solidFill>
                            <a:schemeClr val="lt1"/>
                          </a:solidFill>
                        </a:rPr>
                        <a:t> for </a:t>
                      </a:r>
                      <a:r>
                        <a:rPr lang="en-US" sz="1600">
                          <a:solidFill>
                            <a:schemeClr val="lt1"/>
                          </a:solidFill>
                        </a:rPr>
                        <a:t>classification</a:t>
                      </a:r>
                      <a:endParaRPr sz="1800">
                        <a:solidFill>
                          <a:schemeClr val="lt1"/>
                        </a:solidFill>
                      </a:endParaRPr>
                    </a:p>
                  </a:txBody>
                  <a:tcPr marT="91425" marB="91425" marR="91425" marL="91425"/>
                </a:tc>
                <a:tc>
                  <a:txBody>
                    <a:bodyPr/>
                    <a:lstStyle/>
                    <a:p>
                      <a:pPr indent="0" lvl="0" marL="0" rtl="0" algn="ctr">
                        <a:spcBef>
                          <a:spcPts val="0"/>
                        </a:spcBef>
                        <a:spcAft>
                          <a:spcPts val="0"/>
                        </a:spcAft>
                        <a:buNone/>
                      </a:pPr>
                      <a:r>
                        <a:rPr lang="en-US" sz="1600">
                          <a:solidFill>
                            <a:schemeClr val="lt1"/>
                          </a:solidFill>
                        </a:rPr>
                        <a:t>Loss function for Regression </a:t>
                      </a:r>
                      <a:endParaRPr sz="1600">
                        <a:solidFill>
                          <a:schemeClr val="lt1"/>
                        </a:solidFill>
                      </a:endParaRPr>
                    </a:p>
                  </a:txBody>
                  <a:tcPr marT="91425" marB="91425" marR="91425" marL="91425"/>
                </a:tc>
              </a:tr>
              <a:tr h="2132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61" name="Google Shape;261;p31"/>
          <p:cNvPicPr preferRelativeResize="0"/>
          <p:nvPr/>
        </p:nvPicPr>
        <p:blipFill>
          <a:blip r:embed="rId4">
            <a:alphaModFix/>
          </a:blip>
          <a:stretch>
            <a:fillRect/>
          </a:stretch>
        </p:blipFill>
        <p:spPr>
          <a:xfrm>
            <a:off x="608175" y="4932750"/>
            <a:ext cx="2238375" cy="400050"/>
          </a:xfrm>
          <a:prstGeom prst="rect">
            <a:avLst/>
          </a:prstGeom>
          <a:noFill/>
          <a:ln>
            <a:noFill/>
          </a:ln>
        </p:spPr>
      </p:pic>
      <p:pic>
        <p:nvPicPr>
          <p:cNvPr id="262" name="Google Shape;262;p31"/>
          <p:cNvPicPr preferRelativeResize="0"/>
          <p:nvPr/>
        </p:nvPicPr>
        <p:blipFill>
          <a:blip r:embed="rId5">
            <a:alphaModFix/>
          </a:blip>
          <a:stretch>
            <a:fillRect/>
          </a:stretch>
        </p:blipFill>
        <p:spPr>
          <a:xfrm>
            <a:off x="431375" y="6050525"/>
            <a:ext cx="2714625" cy="352425"/>
          </a:xfrm>
          <a:prstGeom prst="rect">
            <a:avLst/>
          </a:prstGeom>
          <a:noFill/>
          <a:ln>
            <a:noFill/>
          </a:ln>
        </p:spPr>
      </p:pic>
      <p:pic>
        <p:nvPicPr>
          <p:cNvPr id="263" name="Google Shape;263;p31"/>
          <p:cNvPicPr preferRelativeResize="0"/>
          <p:nvPr/>
        </p:nvPicPr>
        <p:blipFill>
          <a:blip r:embed="rId6">
            <a:alphaModFix/>
          </a:blip>
          <a:stretch>
            <a:fillRect/>
          </a:stretch>
        </p:blipFill>
        <p:spPr>
          <a:xfrm>
            <a:off x="3669897" y="4800200"/>
            <a:ext cx="2751855" cy="431100"/>
          </a:xfrm>
          <a:prstGeom prst="rect">
            <a:avLst/>
          </a:prstGeom>
          <a:noFill/>
          <a:ln>
            <a:noFill/>
          </a:ln>
        </p:spPr>
      </p:pic>
      <p:pic>
        <p:nvPicPr>
          <p:cNvPr id="264" name="Google Shape;264;p31"/>
          <p:cNvPicPr preferRelativeResize="0"/>
          <p:nvPr/>
        </p:nvPicPr>
        <p:blipFill>
          <a:blip r:embed="rId7">
            <a:alphaModFix/>
          </a:blip>
          <a:stretch>
            <a:fillRect/>
          </a:stretch>
        </p:blipFill>
        <p:spPr>
          <a:xfrm>
            <a:off x="4160000" y="5507450"/>
            <a:ext cx="1771650" cy="314325"/>
          </a:xfrm>
          <a:prstGeom prst="rect">
            <a:avLst/>
          </a:prstGeom>
          <a:noFill/>
          <a:ln>
            <a:noFill/>
          </a:ln>
        </p:spPr>
      </p:pic>
      <p:pic>
        <p:nvPicPr>
          <p:cNvPr id="265" name="Google Shape;265;p31"/>
          <p:cNvPicPr preferRelativeResize="0"/>
          <p:nvPr/>
        </p:nvPicPr>
        <p:blipFill>
          <a:blip r:embed="rId8">
            <a:alphaModFix/>
          </a:blip>
          <a:stretch>
            <a:fillRect/>
          </a:stretch>
        </p:blipFill>
        <p:spPr>
          <a:xfrm>
            <a:off x="3967725" y="6097925"/>
            <a:ext cx="2295525" cy="44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nvSpPr>
        <p:spPr>
          <a:xfrm>
            <a:off x="101050" y="252600"/>
            <a:ext cx="616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Faster R_CNN ⇒ Region-based</a:t>
            </a:r>
            <a:endParaRPr sz="3000">
              <a:solidFill>
                <a:schemeClr val="lt1"/>
              </a:solidFill>
            </a:endParaRPr>
          </a:p>
        </p:txBody>
      </p:sp>
      <p:sp>
        <p:nvSpPr>
          <p:cNvPr id="271" name="Google Shape;271;p32"/>
          <p:cNvSpPr txBox="1"/>
          <p:nvPr/>
        </p:nvSpPr>
        <p:spPr>
          <a:xfrm>
            <a:off x="543075" y="899100"/>
            <a:ext cx="1020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Region proposal network (RPN) </a:t>
            </a:r>
            <a:r>
              <a:rPr lang="en-US" sz="1700">
                <a:solidFill>
                  <a:schemeClr val="lt1"/>
                </a:solidFill>
              </a:rPr>
              <a:t>— Selective search is replaced by a ConvNet that proposes RoIs from the last feature maps of the feature extractor to be considered for investigation. </a:t>
            </a:r>
            <a:r>
              <a:rPr b="1" lang="en-US" sz="1700">
                <a:solidFill>
                  <a:schemeClr val="lt1"/>
                </a:solidFill>
              </a:rPr>
              <a:t>The RPN has two outputs: the objectness score (object or no object) and the box location.</a:t>
            </a:r>
            <a:endParaRPr b="1" sz="1700">
              <a:solidFill>
                <a:schemeClr val="lt1"/>
              </a:solidFill>
            </a:endParaRPr>
          </a:p>
        </p:txBody>
      </p:sp>
      <p:sp>
        <p:nvSpPr>
          <p:cNvPr id="272" name="Google Shape;272;p32"/>
          <p:cNvSpPr txBox="1"/>
          <p:nvPr/>
        </p:nvSpPr>
        <p:spPr>
          <a:xfrm>
            <a:off x="608175" y="2109175"/>
            <a:ext cx="962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Fast R-CNN</a:t>
            </a:r>
            <a:r>
              <a:rPr lang="en-US" sz="1700">
                <a:solidFill>
                  <a:schemeClr val="lt1"/>
                </a:solidFill>
              </a:rPr>
              <a:t> — It consists of the typical components of Fast R-CNN:</a:t>
            </a:r>
            <a:endParaRPr sz="1700">
              <a:solidFill>
                <a:schemeClr val="lt1"/>
              </a:solidFill>
            </a:endParaRPr>
          </a:p>
        </p:txBody>
      </p:sp>
      <p:pic>
        <p:nvPicPr>
          <p:cNvPr id="273" name="Google Shape;273;p32"/>
          <p:cNvPicPr preferRelativeResize="0"/>
          <p:nvPr/>
        </p:nvPicPr>
        <p:blipFill>
          <a:blip r:embed="rId3">
            <a:alphaModFix/>
          </a:blip>
          <a:stretch>
            <a:fillRect/>
          </a:stretch>
        </p:blipFill>
        <p:spPr>
          <a:xfrm>
            <a:off x="1959076" y="2644825"/>
            <a:ext cx="7372786" cy="4150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nvSpPr>
        <p:spPr>
          <a:xfrm>
            <a:off x="101050" y="252600"/>
            <a:ext cx="891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lt1"/>
                </a:solidFill>
              </a:rPr>
              <a:t>REGION PROPOSAL NETWORK (RPN)</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79" name="Google Shape;279;p33"/>
          <p:cNvSpPr txBox="1"/>
          <p:nvPr/>
        </p:nvSpPr>
        <p:spPr>
          <a:xfrm>
            <a:off x="669375" y="947250"/>
            <a:ext cx="9472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A 3 × 3 fully convolutional layer with 512 channels</a:t>
            </a:r>
            <a:endParaRPr sz="1700">
              <a:solidFill>
                <a:schemeClr val="lt1"/>
              </a:solidFill>
            </a:endParaRPr>
          </a:p>
          <a:p>
            <a:pPr indent="0" lvl="0" marL="0" rtl="0" algn="l">
              <a:spcBef>
                <a:spcPts val="0"/>
              </a:spcBef>
              <a:spcAft>
                <a:spcPts val="0"/>
              </a:spcAft>
              <a:buNone/>
            </a:pPr>
            <a:r>
              <a:rPr lang="en-US" sz="1700">
                <a:solidFill>
                  <a:schemeClr val="lt1"/>
                </a:solidFill>
              </a:rPr>
              <a:t>Two parallel 1 × 1 convolutional layers: a classification layer that is used to predict whether the region contains an object (the score of it being background or foreground), and a layer for regression or bounding box prediction.</a:t>
            </a:r>
            <a:endParaRPr sz="1700">
              <a:solidFill>
                <a:schemeClr val="lt1"/>
              </a:solidFill>
            </a:endParaRPr>
          </a:p>
        </p:txBody>
      </p:sp>
      <p:pic>
        <p:nvPicPr>
          <p:cNvPr id="280" name="Google Shape;280;p33"/>
          <p:cNvPicPr preferRelativeResize="0"/>
          <p:nvPr/>
        </p:nvPicPr>
        <p:blipFill>
          <a:blip r:embed="rId3">
            <a:alphaModFix/>
          </a:blip>
          <a:stretch>
            <a:fillRect/>
          </a:stretch>
        </p:blipFill>
        <p:spPr>
          <a:xfrm>
            <a:off x="6050550" y="2394300"/>
            <a:ext cx="5467350" cy="2419350"/>
          </a:xfrm>
          <a:prstGeom prst="rect">
            <a:avLst/>
          </a:prstGeom>
          <a:noFill/>
          <a:ln>
            <a:noFill/>
          </a:ln>
        </p:spPr>
      </p:pic>
      <p:pic>
        <p:nvPicPr>
          <p:cNvPr id="281" name="Google Shape;281;p33"/>
          <p:cNvPicPr preferRelativeResize="0"/>
          <p:nvPr/>
        </p:nvPicPr>
        <p:blipFill>
          <a:blip r:embed="rId4">
            <a:alphaModFix/>
          </a:blip>
          <a:stretch>
            <a:fillRect/>
          </a:stretch>
        </p:blipFill>
        <p:spPr>
          <a:xfrm>
            <a:off x="457200" y="2254950"/>
            <a:ext cx="4672401" cy="4374450"/>
          </a:xfrm>
          <a:prstGeom prst="rect">
            <a:avLst/>
          </a:prstGeom>
          <a:noFill/>
          <a:ln>
            <a:noFill/>
          </a:ln>
        </p:spPr>
      </p:pic>
      <p:sp>
        <p:nvSpPr>
          <p:cNvPr id="282" name="Google Shape;282;p33"/>
          <p:cNvSpPr txBox="1"/>
          <p:nvPr/>
        </p:nvSpPr>
        <p:spPr>
          <a:xfrm>
            <a:off x="6590725" y="5029200"/>
            <a:ext cx="4824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(the score of it being background or foreground),</a:t>
            </a:r>
            <a:r>
              <a:rPr lang="en-US" sz="1700">
                <a:solidFill>
                  <a:schemeClr val="lt1"/>
                </a:solidFill>
              </a:rPr>
              <a:t> and a layer for regression or </a:t>
            </a:r>
            <a:r>
              <a:rPr b="1" lang="en-US" sz="1700">
                <a:solidFill>
                  <a:schemeClr val="lt1"/>
                </a:solidFill>
              </a:rPr>
              <a:t>bounding box prediction.</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nvSpPr>
        <p:spPr>
          <a:xfrm>
            <a:off x="101050" y="252600"/>
            <a:ext cx="891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REGION PROPOSAL NETWORK (RPN)</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88" name="Google Shape;288;p34"/>
          <p:cNvSpPr txBox="1"/>
          <p:nvPr/>
        </p:nvSpPr>
        <p:spPr>
          <a:xfrm>
            <a:off x="669375" y="947250"/>
            <a:ext cx="9472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solidFill>
                  <a:schemeClr val="lt1"/>
                </a:solidFill>
              </a:rPr>
              <a:t>deltas (Δx, Δy, Δw, Δh) to adjust the anchor boxes to better fit the object to get final</a:t>
            </a:r>
            <a:endParaRPr sz="1700">
              <a:solidFill>
                <a:schemeClr val="lt1"/>
              </a:solidFill>
            </a:endParaRPr>
          </a:p>
          <a:p>
            <a:pPr indent="0" lvl="0" marL="0" rtl="0" algn="l">
              <a:spcBef>
                <a:spcPts val="0"/>
              </a:spcBef>
              <a:spcAft>
                <a:spcPts val="0"/>
              </a:spcAft>
              <a:buClr>
                <a:schemeClr val="dk1"/>
              </a:buClr>
              <a:buSzPts val="1100"/>
              <a:buFont typeface="Arial"/>
              <a:buNone/>
            </a:pPr>
            <a:r>
              <a:rPr lang="en-US" sz="1700">
                <a:solidFill>
                  <a:schemeClr val="lt1"/>
                </a:solidFill>
              </a:rPr>
              <a:t>proposals (figure 7.14)</a:t>
            </a:r>
            <a:endParaRPr sz="1700">
              <a:solidFill>
                <a:schemeClr val="lt1"/>
              </a:solidFill>
            </a:endParaRPr>
          </a:p>
          <a:p>
            <a:pPr indent="0" lvl="0" marL="0" rtl="0" algn="l">
              <a:spcBef>
                <a:spcPts val="0"/>
              </a:spcBef>
              <a:spcAft>
                <a:spcPts val="0"/>
              </a:spcAft>
              <a:buNone/>
            </a:pPr>
            <a:r>
              <a:t/>
            </a:r>
            <a:endParaRPr sz="1700">
              <a:solidFill>
                <a:schemeClr val="lt1"/>
              </a:solidFill>
            </a:endParaRPr>
          </a:p>
        </p:txBody>
      </p:sp>
      <p:pic>
        <p:nvPicPr>
          <p:cNvPr id="289" name="Google Shape;289;p34"/>
          <p:cNvPicPr preferRelativeResize="0"/>
          <p:nvPr/>
        </p:nvPicPr>
        <p:blipFill>
          <a:blip r:embed="rId3">
            <a:alphaModFix/>
          </a:blip>
          <a:stretch>
            <a:fillRect/>
          </a:stretch>
        </p:blipFill>
        <p:spPr>
          <a:xfrm>
            <a:off x="457200" y="2254950"/>
            <a:ext cx="4672401" cy="4374450"/>
          </a:xfrm>
          <a:prstGeom prst="rect">
            <a:avLst/>
          </a:prstGeom>
          <a:noFill/>
          <a:ln>
            <a:noFill/>
          </a:ln>
        </p:spPr>
      </p:pic>
      <p:pic>
        <p:nvPicPr>
          <p:cNvPr id="290" name="Google Shape;290;p34"/>
          <p:cNvPicPr preferRelativeResize="0"/>
          <p:nvPr/>
        </p:nvPicPr>
        <p:blipFill>
          <a:blip r:embed="rId4">
            <a:alphaModFix/>
          </a:blip>
          <a:stretch>
            <a:fillRect/>
          </a:stretch>
        </p:blipFill>
        <p:spPr>
          <a:xfrm>
            <a:off x="381425" y="2254950"/>
            <a:ext cx="5467350" cy="4374450"/>
          </a:xfrm>
          <a:prstGeom prst="rect">
            <a:avLst/>
          </a:prstGeom>
          <a:noFill/>
          <a:ln>
            <a:noFill/>
          </a:ln>
        </p:spPr>
      </p:pic>
      <p:pic>
        <p:nvPicPr>
          <p:cNvPr id="291" name="Google Shape;291;p34"/>
          <p:cNvPicPr preferRelativeResize="0"/>
          <p:nvPr/>
        </p:nvPicPr>
        <p:blipFill>
          <a:blip r:embed="rId5">
            <a:alphaModFix/>
          </a:blip>
          <a:stretch>
            <a:fillRect/>
          </a:stretch>
        </p:blipFill>
        <p:spPr>
          <a:xfrm>
            <a:off x="6077375" y="5042250"/>
            <a:ext cx="3562350" cy="1562100"/>
          </a:xfrm>
          <a:prstGeom prst="rect">
            <a:avLst/>
          </a:prstGeom>
          <a:noFill/>
          <a:ln>
            <a:noFill/>
          </a:ln>
        </p:spPr>
      </p:pic>
      <p:pic>
        <p:nvPicPr>
          <p:cNvPr id="292" name="Google Shape;292;p34"/>
          <p:cNvPicPr preferRelativeResize="0"/>
          <p:nvPr/>
        </p:nvPicPr>
        <p:blipFill>
          <a:blip r:embed="rId6">
            <a:alphaModFix/>
          </a:blip>
          <a:stretch>
            <a:fillRect/>
          </a:stretch>
        </p:blipFill>
        <p:spPr>
          <a:xfrm>
            <a:off x="381426" y="2407350"/>
            <a:ext cx="5467350" cy="4132628"/>
          </a:xfrm>
          <a:prstGeom prst="rect">
            <a:avLst/>
          </a:prstGeom>
          <a:noFill/>
          <a:ln>
            <a:noFill/>
          </a:ln>
        </p:spPr>
      </p:pic>
      <p:pic>
        <p:nvPicPr>
          <p:cNvPr id="293" name="Google Shape;293;p34"/>
          <p:cNvPicPr preferRelativeResize="0"/>
          <p:nvPr/>
        </p:nvPicPr>
        <p:blipFill>
          <a:blip r:embed="rId7">
            <a:alphaModFix/>
          </a:blip>
          <a:stretch>
            <a:fillRect/>
          </a:stretch>
        </p:blipFill>
        <p:spPr>
          <a:xfrm>
            <a:off x="6305975" y="1392125"/>
            <a:ext cx="5295525" cy="357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5"/>
          <p:cNvPicPr preferRelativeResize="0"/>
          <p:nvPr/>
        </p:nvPicPr>
        <p:blipFill>
          <a:blip r:embed="rId3">
            <a:alphaModFix/>
          </a:blip>
          <a:stretch>
            <a:fillRect/>
          </a:stretch>
        </p:blipFill>
        <p:spPr>
          <a:xfrm>
            <a:off x="1828800" y="152400"/>
            <a:ext cx="8155550" cy="663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3">
            <a:alphaModFix/>
          </a:blip>
          <a:stretch>
            <a:fillRect/>
          </a:stretch>
        </p:blipFill>
        <p:spPr>
          <a:xfrm>
            <a:off x="1457000" y="1839650"/>
            <a:ext cx="9278000" cy="317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High-level SSD architecture</a:t>
            </a:r>
            <a:endParaRPr sz="2500">
              <a:solidFill>
                <a:schemeClr val="lt1"/>
              </a:solidFill>
            </a:endParaRPr>
          </a:p>
        </p:txBody>
      </p:sp>
      <p:sp>
        <p:nvSpPr>
          <p:cNvPr id="309" name="Google Shape;309;p37"/>
          <p:cNvSpPr txBox="1"/>
          <p:nvPr/>
        </p:nvSpPr>
        <p:spPr>
          <a:xfrm>
            <a:off x="645150" y="845900"/>
            <a:ext cx="10138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Base network to extract feature maps</a:t>
            </a:r>
            <a:r>
              <a:rPr lang="en-US" sz="1500">
                <a:solidFill>
                  <a:schemeClr val="lt1"/>
                </a:solidFill>
              </a:rPr>
              <a:t> —  A standard pretrained network used for high-quality image classification, which is truncated before any classification layers. In their paper, Liu et al. used a VGG16 network. Other netw</a:t>
            </a:r>
            <a:endParaRPr sz="1500">
              <a:solidFill>
                <a:schemeClr val="lt1"/>
              </a:solidFill>
            </a:endParaRPr>
          </a:p>
        </p:txBody>
      </p:sp>
      <p:sp>
        <p:nvSpPr>
          <p:cNvPr id="310" name="Google Shape;310;p37"/>
          <p:cNvSpPr txBox="1"/>
          <p:nvPr/>
        </p:nvSpPr>
        <p:spPr>
          <a:xfrm>
            <a:off x="645150" y="1738700"/>
            <a:ext cx="10138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Multi-scale feature layers </a:t>
            </a:r>
            <a:r>
              <a:rPr lang="en-US" sz="1500">
                <a:solidFill>
                  <a:schemeClr val="lt1"/>
                </a:solidFill>
              </a:rPr>
              <a:t>— A series of convolution filters are added after the base network. These layers decrease in size progressively to allow predictions of detections at multiple scales.</a:t>
            </a:r>
            <a:endParaRPr sz="1500">
              <a:solidFill>
                <a:schemeClr val="lt1"/>
              </a:solidFill>
            </a:endParaRPr>
          </a:p>
        </p:txBody>
      </p:sp>
      <p:sp>
        <p:nvSpPr>
          <p:cNvPr id="311" name="Google Shape;311;p37"/>
          <p:cNvSpPr txBox="1"/>
          <p:nvPr/>
        </p:nvSpPr>
        <p:spPr>
          <a:xfrm>
            <a:off x="645150" y="2580575"/>
            <a:ext cx="9716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Non-maximum suppression </a:t>
            </a:r>
            <a:r>
              <a:rPr lang="en-US" sz="1500">
                <a:solidFill>
                  <a:schemeClr val="lt1"/>
                </a:solidFill>
              </a:rPr>
              <a:t>— NMS is used to eliminate overlapping boxes and keep only one box for each object detected.</a:t>
            </a:r>
            <a:endParaRPr sz="1500">
              <a:solidFill>
                <a:schemeClr val="lt1"/>
              </a:solidFill>
            </a:endParaRPr>
          </a:p>
        </p:txBody>
      </p:sp>
      <p:pic>
        <p:nvPicPr>
          <p:cNvPr id="312" name="Google Shape;312;p37"/>
          <p:cNvPicPr preferRelativeResize="0"/>
          <p:nvPr/>
        </p:nvPicPr>
        <p:blipFill>
          <a:blip r:embed="rId3">
            <a:alphaModFix/>
          </a:blip>
          <a:stretch>
            <a:fillRect/>
          </a:stretch>
        </p:blipFill>
        <p:spPr>
          <a:xfrm>
            <a:off x="2160525" y="3002400"/>
            <a:ext cx="8094901" cy="3795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nvSpPr>
        <p:spPr>
          <a:xfrm>
            <a:off x="101050" y="252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a:t>
            </a:r>
            <a:endParaRPr sz="3000">
              <a:solidFill>
                <a:schemeClr val="lt1"/>
              </a:solidFill>
            </a:endParaRPr>
          </a:p>
        </p:txBody>
      </p:sp>
      <p:sp>
        <p:nvSpPr>
          <p:cNvPr id="151" name="Google Shape;151;p20"/>
          <p:cNvSpPr txBox="1"/>
          <p:nvPr/>
        </p:nvSpPr>
        <p:spPr>
          <a:xfrm>
            <a:off x="580975" y="1051500"/>
            <a:ext cx="8941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Object detection is a CV task that involves both main tasks: localizing one or more objects within an image and classifying each object in the image</a:t>
            </a:r>
            <a:endParaRPr sz="1700">
              <a:solidFill>
                <a:schemeClr val="lt1"/>
              </a:solidFill>
            </a:endParaRPr>
          </a:p>
        </p:txBody>
      </p:sp>
      <p:pic>
        <p:nvPicPr>
          <p:cNvPr id="152" name="Google Shape;152;p20"/>
          <p:cNvPicPr preferRelativeResize="0"/>
          <p:nvPr/>
        </p:nvPicPr>
        <p:blipFill>
          <a:blip r:embed="rId3">
            <a:alphaModFix/>
          </a:blip>
          <a:stretch>
            <a:fillRect/>
          </a:stretch>
        </p:blipFill>
        <p:spPr>
          <a:xfrm>
            <a:off x="1162800" y="2025575"/>
            <a:ext cx="4200525" cy="4657725"/>
          </a:xfrm>
          <a:prstGeom prst="rect">
            <a:avLst/>
          </a:prstGeom>
          <a:noFill/>
          <a:ln>
            <a:noFill/>
          </a:ln>
        </p:spPr>
      </p:pic>
      <p:pic>
        <p:nvPicPr>
          <p:cNvPr id="153" name="Google Shape;153;p20"/>
          <p:cNvPicPr preferRelativeResize="0"/>
          <p:nvPr/>
        </p:nvPicPr>
        <p:blipFill>
          <a:blip r:embed="rId4">
            <a:alphaModFix/>
          </a:blip>
          <a:stretch>
            <a:fillRect/>
          </a:stretch>
        </p:blipFill>
        <p:spPr>
          <a:xfrm>
            <a:off x="6084100" y="2025575"/>
            <a:ext cx="4303225" cy="4657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Base network</a:t>
            </a:r>
            <a:endParaRPr sz="2500">
              <a:solidFill>
                <a:schemeClr val="lt1"/>
              </a:solidFill>
            </a:endParaRPr>
          </a:p>
        </p:txBody>
      </p:sp>
      <p:sp>
        <p:nvSpPr>
          <p:cNvPr id="318" name="Google Shape;318;p38"/>
          <p:cNvSpPr txBox="1"/>
          <p:nvPr/>
        </p:nvSpPr>
        <p:spPr>
          <a:xfrm>
            <a:off x="189450" y="783050"/>
            <a:ext cx="103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9" name="Google Shape;319;p38"/>
          <p:cNvPicPr preferRelativeResize="0"/>
          <p:nvPr/>
        </p:nvPicPr>
        <p:blipFill>
          <a:blip r:embed="rId3">
            <a:alphaModFix/>
          </a:blip>
          <a:stretch>
            <a:fillRect/>
          </a:stretch>
        </p:blipFill>
        <p:spPr>
          <a:xfrm>
            <a:off x="694638" y="1566863"/>
            <a:ext cx="10315575" cy="3724275"/>
          </a:xfrm>
          <a:prstGeom prst="rect">
            <a:avLst/>
          </a:prstGeom>
          <a:noFill/>
          <a:ln>
            <a:noFill/>
          </a:ln>
        </p:spPr>
      </p:pic>
      <p:pic>
        <p:nvPicPr>
          <p:cNvPr id="320" name="Google Shape;320;p38"/>
          <p:cNvPicPr preferRelativeResize="0"/>
          <p:nvPr/>
        </p:nvPicPr>
        <p:blipFill>
          <a:blip r:embed="rId4">
            <a:alphaModFix/>
          </a:blip>
          <a:stretch>
            <a:fillRect/>
          </a:stretch>
        </p:blipFill>
        <p:spPr>
          <a:xfrm>
            <a:off x="891700" y="916275"/>
            <a:ext cx="9824949" cy="514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Multi-scale feature layers</a:t>
            </a:r>
            <a:endParaRPr sz="2500">
              <a:solidFill>
                <a:schemeClr val="lt1"/>
              </a:solidFill>
            </a:endParaRPr>
          </a:p>
        </p:txBody>
      </p:sp>
      <p:sp>
        <p:nvSpPr>
          <p:cNvPr id="326" name="Google Shape;326;p39"/>
          <p:cNvSpPr txBox="1"/>
          <p:nvPr/>
        </p:nvSpPr>
        <p:spPr>
          <a:xfrm>
            <a:off x="189450" y="783050"/>
            <a:ext cx="1030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rPr>
              <a:t>These are convolutional feature layers that are added to the end of the truncated base network. These layers decrease in size progressively to allow predictions of detections at multiple scales.</a:t>
            </a:r>
            <a:endParaRPr sz="1800">
              <a:solidFill>
                <a:schemeClr val="lt1"/>
              </a:solidFill>
            </a:endParaRPr>
          </a:p>
        </p:txBody>
      </p:sp>
      <p:pic>
        <p:nvPicPr>
          <p:cNvPr id="327" name="Google Shape;327;p39"/>
          <p:cNvPicPr preferRelativeResize="0"/>
          <p:nvPr/>
        </p:nvPicPr>
        <p:blipFill>
          <a:blip r:embed="rId3">
            <a:alphaModFix/>
          </a:blip>
          <a:stretch>
            <a:fillRect/>
          </a:stretch>
        </p:blipFill>
        <p:spPr>
          <a:xfrm>
            <a:off x="533400" y="1674350"/>
            <a:ext cx="5353050" cy="4895850"/>
          </a:xfrm>
          <a:prstGeom prst="rect">
            <a:avLst/>
          </a:prstGeom>
          <a:noFill/>
          <a:ln>
            <a:noFill/>
          </a:ln>
        </p:spPr>
      </p:pic>
      <p:pic>
        <p:nvPicPr>
          <p:cNvPr id="328" name="Google Shape;328;p39"/>
          <p:cNvPicPr preferRelativeResize="0"/>
          <p:nvPr/>
        </p:nvPicPr>
        <p:blipFill>
          <a:blip r:embed="rId4">
            <a:alphaModFix/>
          </a:blip>
          <a:stretch>
            <a:fillRect/>
          </a:stretch>
        </p:blipFill>
        <p:spPr>
          <a:xfrm>
            <a:off x="7501150" y="2385350"/>
            <a:ext cx="2724150" cy="321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Non-maximum suppression</a:t>
            </a:r>
            <a:endParaRPr sz="2500">
              <a:solidFill>
                <a:schemeClr val="lt1"/>
              </a:solidFill>
            </a:endParaRPr>
          </a:p>
        </p:txBody>
      </p:sp>
      <p:sp>
        <p:nvSpPr>
          <p:cNvPr id="334" name="Google Shape;334;p40"/>
          <p:cNvSpPr txBox="1"/>
          <p:nvPr/>
        </p:nvSpPr>
        <p:spPr>
          <a:xfrm>
            <a:off x="671500" y="845900"/>
            <a:ext cx="879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rPr>
              <a:t>Given the large number of boxes generated by the detection layer per class during a forward pass of SSD at inference time, it is essential to prune most of the bounding box by applying the NMS technique</a:t>
            </a:r>
            <a:endParaRPr sz="1600">
              <a:solidFill>
                <a:schemeClr val="lt1"/>
              </a:solidFill>
            </a:endParaRPr>
          </a:p>
        </p:txBody>
      </p:sp>
      <p:pic>
        <p:nvPicPr>
          <p:cNvPr id="335" name="Google Shape;335;p40"/>
          <p:cNvPicPr preferRelativeResize="0"/>
          <p:nvPr/>
        </p:nvPicPr>
        <p:blipFill>
          <a:blip r:embed="rId3">
            <a:alphaModFix/>
          </a:blip>
          <a:stretch>
            <a:fillRect/>
          </a:stretch>
        </p:blipFill>
        <p:spPr>
          <a:xfrm>
            <a:off x="847725" y="2171850"/>
            <a:ext cx="10496550" cy="410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You only look once (YOLO)</a:t>
            </a:r>
            <a:endParaRPr sz="2500">
              <a:solidFill>
                <a:schemeClr val="lt1"/>
              </a:solidFill>
            </a:endParaRPr>
          </a:p>
        </p:txBody>
      </p:sp>
      <p:sp>
        <p:nvSpPr>
          <p:cNvPr id="341" name="Google Shape;341;p41"/>
          <p:cNvSpPr txBox="1"/>
          <p:nvPr/>
        </p:nvSpPr>
        <p:spPr>
          <a:xfrm>
            <a:off x="842625" y="845900"/>
            <a:ext cx="8729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YOLOv1</a:t>
            </a:r>
            <a:r>
              <a:rPr lang="en-US" sz="1700">
                <a:solidFill>
                  <a:schemeClr val="lt1"/>
                </a:solidFill>
              </a:rPr>
              <a:t>, published in 2016—Called “unified, real-time object detection” because it is a single-detection network that unifies the two components of a detector: object detector and class predictor.</a:t>
            </a:r>
            <a:endParaRPr sz="1700">
              <a:solidFill>
                <a:schemeClr val="lt1"/>
              </a:solidFill>
            </a:endParaRPr>
          </a:p>
        </p:txBody>
      </p:sp>
      <p:sp>
        <p:nvSpPr>
          <p:cNvPr id="342" name="Google Shape;342;p41"/>
          <p:cNvSpPr txBox="1"/>
          <p:nvPr/>
        </p:nvSpPr>
        <p:spPr>
          <a:xfrm>
            <a:off x="842625" y="1856450"/>
            <a:ext cx="8268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YOLOv2</a:t>
            </a:r>
            <a:r>
              <a:rPr lang="en-US" sz="1700">
                <a:solidFill>
                  <a:schemeClr val="lt1"/>
                </a:solidFill>
              </a:rPr>
              <a:t> (also known as YOLO9000), published later in 201610—Capable of detecting over 9,000 objects; hence the name. It has been trained on ImageNet and COCO datasets and has achieved 16% mAP, which is not good; but it was very fast during test time.</a:t>
            </a:r>
            <a:endParaRPr sz="1700">
              <a:solidFill>
                <a:schemeClr val="lt1"/>
              </a:solidFill>
            </a:endParaRPr>
          </a:p>
        </p:txBody>
      </p:sp>
      <p:sp>
        <p:nvSpPr>
          <p:cNvPr id="343" name="Google Shape;343;p41"/>
          <p:cNvSpPr txBox="1"/>
          <p:nvPr/>
        </p:nvSpPr>
        <p:spPr>
          <a:xfrm>
            <a:off x="842625" y="3383725"/>
            <a:ext cx="8268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YOLOv3</a:t>
            </a:r>
            <a:r>
              <a:rPr lang="en-US" sz="1700">
                <a:solidFill>
                  <a:schemeClr val="lt1"/>
                </a:solidFill>
              </a:rPr>
              <a:t>, published in 201811—Significantly larger than previous models and has achieved a mAP of 57.9%, which is the best result yet out of the YOLO family of object detectors.</a:t>
            </a:r>
            <a:endParaRPr sz="1700">
              <a:solidFill>
                <a:schemeClr val="lt1"/>
              </a:solidFill>
            </a:endParaRPr>
          </a:p>
        </p:txBody>
      </p:sp>
      <p:sp>
        <p:nvSpPr>
          <p:cNvPr id="344" name="Google Shape;344;p41"/>
          <p:cNvSpPr txBox="1"/>
          <p:nvPr/>
        </p:nvSpPr>
        <p:spPr>
          <a:xfrm>
            <a:off x="1250825" y="5292850"/>
            <a:ext cx="103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The </a:t>
            </a:r>
            <a:r>
              <a:rPr b="1" lang="en-US" sz="2000">
                <a:solidFill>
                  <a:schemeClr val="lt1"/>
                </a:solidFill>
              </a:rPr>
              <a:t>YOLO</a:t>
            </a:r>
            <a:r>
              <a:rPr lang="en-US" sz="2000">
                <a:solidFill>
                  <a:schemeClr val="lt1"/>
                </a:solidFill>
              </a:rPr>
              <a:t> family is a series of </a:t>
            </a:r>
            <a:r>
              <a:rPr b="1" lang="en-US" sz="2000">
                <a:solidFill>
                  <a:schemeClr val="lt1"/>
                </a:solidFill>
              </a:rPr>
              <a:t>end-to-end DL models</a:t>
            </a:r>
            <a:r>
              <a:rPr lang="en-US" sz="2000">
                <a:solidFill>
                  <a:schemeClr val="lt1"/>
                </a:solidFill>
              </a:rPr>
              <a:t> designed for fast object detection</a:t>
            </a:r>
            <a:endParaRPr sz="2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You only look once (YOLO)</a:t>
            </a:r>
            <a:endParaRPr sz="2500">
              <a:solidFill>
                <a:schemeClr val="lt1"/>
              </a:solidFill>
            </a:endParaRPr>
          </a:p>
        </p:txBody>
      </p:sp>
      <p:sp>
        <p:nvSpPr>
          <p:cNvPr id="350" name="Google Shape;350;p42"/>
          <p:cNvSpPr txBox="1"/>
          <p:nvPr/>
        </p:nvSpPr>
        <p:spPr>
          <a:xfrm>
            <a:off x="1658975" y="6267150"/>
            <a:ext cx="103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The </a:t>
            </a:r>
            <a:r>
              <a:rPr b="1" lang="en-US" sz="2000">
                <a:solidFill>
                  <a:schemeClr val="lt1"/>
                </a:solidFill>
              </a:rPr>
              <a:t>YOLO</a:t>
            </a:r>
            <a:r>
              <a:rPr lang="en-US" sz="2000">
                <a:solidFill>
                  <a:schemeClr val="lt1"/>
                </a:solidFill>
              </a:rPr>
              <a:t> family is a series of </a:t>
            </a:r>
            <a:r>
              <a:rPr b="1" lang="en-US" sz="2000">
                <a:solidFill>
                  <a:schemeClr val="lt1"/>
                </a:solidFill>
              </a:rPr>
              <a:t>end-to-end DL models</a:t>
            </a:r>
            <a:r>
              <a:rPr lang="en-US" sz="2000">
                <a:solidFill>
                  <a:schemeClr val="lt1"/>
                </a:solidFill>
              </a:rPr>
              <a:t> designed for fast object detection</a:t>
            </a:r>
            <a:endParaRPr sz="2000">
              <a:solidFill>
                <a:schemeClr val="lt1"/>
              </a:solidFill>
            </a:endParaRPr>
          </a:p>
        </p:txBody>
      </p:sp>
      <p:pic>
        <p:nvPicPr>
          <p:cNvPr id="351" name="Google Shape;351;p42"/>
          <p:cNvPicPr preferRelativeResize="0"/>
          <p:nvPr/>
        </p:nvPicPr>
        <p:blipFill>
          <a:blip r:embed="rId3">
            <a:alphaModFix/>
          </a:blip>
          <a:stretch>
            <a:fillRect/>
          </a:stretch>
        </p:blipFill>
        <p:spPr>
          <a:xfrm>
            <a:off x="112900" y="958800"/>
            <a:ext cx="11668125" cy="4181475"/>
          </a:xfrm>
          <a:prstGeom prst="rect">
            <a:avLst/>
          </a:prstGeom>
          <a:noFill/>
          <a:ln>
            <a:noFill/>
          </a:ln>
        </p:spPr>
      </p:pic>
      <p:sp>
        <p:nvSpPr>
          <p:cNvPr id="352" name="Google Shape;352;p42"/>
          <p:cNvSpPr txBox="1"/>
          <p:nvPr/>
        </p:nvSpPr>
        <p:spPr>
          <a:xfrm>
            <a:off x="955450" y="5180375"/>
            <a:ext cx="957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YOLO splits the image into grids, predicts objects for each grid, and then uses NMS to finalize predictions.</a:t>
            </a:r>
            <a:endParaRPr b="1" sz="17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How YOLOv3 works</a:t>
            </a:r>
            <a:endParaRPr sz="2500">
              <a:solidFill>
                <a:schemeClr val="lt1"/>
              </a:solidFill>
            </a:endParaRPr>
          </a:p>
        </p:txBody>
      </p:sp>
      <p:sp>
        <p:nvSpPr>
          <p:cNvPr id="358" name="Google Shape;358;p43"/>
          <p:cNvSpPr txBox="1"/>
          <p:nvPr/>
        </p:nvSpPr>
        <p:spPr>
          <a:xfrm>
            <a:off x="199625" y="1723625"/>
            <a:ext cx="79392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AutoNum type="arabicPeriod"/>
            </a:pPr>
            <a:r>
              <a:rPr lang="en-US" sz="1600">
                <a:solidFill>
                  <a:schemeClr val="lt1"/>
                </a:solidFill>
              </a:rPr>
              <a:t>The YOLO network splits the input image into a grid of S × S cells.</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If the center of the</a:t>
            </a:r>
            <a:endParaRPr sz="1600">
              <a:solidFill>
                <a:schemeClr val="lt1"/>
              </a:solidFill>
            </a:endParaRPr>
          </a:p>
          <a:p>
            <a:pPr indent="-330200" lvl="1" marL="914400" rtl="0" algn="l">
              <a:spcBef>
                <a:spcPts val="0"/>
              </a:spcBef>
              <a:spcAft>
                <a:spcPts val="0"/>
              </a:spcAft>
              <a:buClr>
                <a:schemeClr val="lt1"/>
              </a:buClr>
              <a:buSzPts val="1600"/>
              <a:buAutoNum type="alphaLcPeriod"/>
            </a:pPr>
            <a:r>
              <a:rPr lang="en-US" sz="1600">
                <a:solidFill>
                  <a:schemeClr val="lt1"/>
                </a:solidFill>
              </a:rPr>
              <a:t>ground-truth box falls into a cell, that cell is responsible for detecting the existence of that object</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If the center of the ground-truth box falls into a cell, that cell is responsible for detecting the existence of that object</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Objectness score (P 0)—indicates the probability that the cell contains an object. The objectness score is passed through a sigmoid function to be treated as a probability with a value range between 0 and 1. The objectness score is calculated as follows:</a:t>
            </a:r>
            <a:endParaRPr sz="1600">
              <a:solidFill>
                <a:schemeClr val="lt1"/>
              </a:solidFill>
            </a:endParaRPr>
          </a:p>
          <a:p>
            <a:pPr indent="-330200" lvl="1" marL="914400" rtl="0" algn="l">
              <a:spcBef>
                <a:spcPts val="0"/>
              </a:spcBef>
              <a:spcAft>
                <a:spcPts val="0"/>
              </a:spcAft>
              <a:buClr>
                <a:schemeClr val="lt1"/>
              </a:buClr>
              <a:buSzPts val="1600"/>
              <a:buAutoNum type="alphaLcPeriod"/>
            </a:pPr>
            <a:r>
              <a:rPr lang="en-US" sz="1600">
                <a:solidFill>
                  <a:schemeClr val="lt1"/>
                </a:solidFill>
              </a:rPr>
              <a:t>P 0 = Pr (containing an object) × IoU (pred, truth)</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US" sz="1600">
                <a:solidFill>
                  <a:schemeClr val="lt1"/>
                </a:solidFill>
              </a:rPr>
              <a:t>Class prediction—If the bounding box contains an object, the network predicts the probability of K number of classes, where K is the total number of classes in your problem</a:t>
            </a:r>
            <a:endParaRPr sz="1600">
              <a:solidFill>
                <a:schemeClr val="lt1"/>
              </a:solidFill>
            </a:endParaRPr>
          </a:p>
        </p:txBody>
      </p:sp>
      <p:pic>
        <p:nvPicPr>
          <p:cNvPr id="359" name="Google Shape;359;p43"/>
          <p:cNvPicPr preferRelativeResize="0"/>
          <p:nvPr/>
        </p:nvPicPr>
        <p:blipFill>
          <a:blip r:embed="rId3">
            <a:alphaModFix/>
          </a:blip>
          <a:stretch>
            <a:fillRect/>
          </a:stretch>
        </p:blipFill>
        <p:spPr>
          <a:xfrm>
            <a:off x="8189359" y="1376875"/>
            <a:ext cx="3944490" cy="432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250150" y="276500"/>
            <a:ext cx="44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YOLO v3 architecture</a:t>
            </a:r>
            <a:endParaRPr sz="2500">
              <a:solidFill>
                <a:schemeClr val="lt1"/>
              </a:solidFill>
            </a:endParaRPr>
          </a:p>
        </p:txBody>
      </p:sp>
      <p:pic>
        <p:nvPicPr>
          <p:cNvPr id="365" name="Google Shape;365;p44"/>
          <p:cNvPicPr preferRelativeResize="0"/>
          <p:nvPr/>
        </p:nvPicPr>
        <p:blipFill rotWithShape="1">
          <a:blip r:embed="rId3">
            <a:alphaModFix/>
          </a:blip>
          <a:srcRect b="0" l="0" r="8307" t="0"/>
          <a:stretch/>
        </p:blipFill>
        <p:spPr>
          <a:xfrm>
            <a:off x="3537200" y="669075"/>
            <a:ext cx="8207887" cy="601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nvSpPr>
        <p:spPr>
          <a:xfrm>
            <a:off x="3159500" y="2001900"/>
            <a:ext cx="3789000" cy="2854200"/>
          </a:xfrm>
          <a:prstGeom prst="rect">
            <a:avLst/>
          </a:prstGeom>
          <a:noFill/>
          <a:ln>
            <a:noFill/>
          </a:ln>
          <a:effectLst>
            <a:outerShdw blurRad="428625" rotWithShape="0" algn="bl">
              <a:srgbClr val="00FFFF"/>
            </a:outerShdw>
          </a:effectLst>
        </p:spPr>
        <p:txBody>
          <a:bodyPr anchorCtr="0" anchor="ctr" bIns="34275" lIns="68575" spcFirstLastPara="1" rIns="68575" wrap="square" tIns="34275">
            <a:normAutofit/>
          </a:bodyPr>
          <a:lstStyle/>
          <a:p>
            <a:pPr indent="0" lvl="0" marL="0" rtl="0" algn="l">
              <a:spcBef>
                <a:spcPts val="0"/>
              </a:spcBef>
              <a:spcAft>
                <a:spcPts val="0"/>
              </a:spcAft>
              <a:buNone/>
            </a:pPr>
            <a:r>
              <a:rPr b="1" lang="en-US" sz="10200">
                <a:solidFill>
                  <a:srgbClr val="00FFFF"/>
                </a:solidFill>
                <a:latin typeface="Calibri"/>
                <a:ea typeface="Calibri"/>
                <a:cs typeface="Calibri"/>
                <a:sym typeface="Calibri"/>
              </a:rPr>
              <a:t>Thank</a:t>
            </a:r>
            <a:r>
              <a:rPr b="1" lang="en-US" sz="2700">
                <a:solidFill>
                  <a:srgbClr val="00FFFF"/>
                </a:solidFill>
                <a:latin typeface="Calibri"/>
                <a:ea typeface="Calibri"/>
                <a:cs typeface="Calibri"/>
                <a:sym typeface="Calibri"/>
              </a:rPr>
              <a:t> </a:t>
            </a:r>
            <a:endParaRPr b="1" sz="2700">
              <a:solidFill>
                <a:srgbClr val="00FFFF"/>
              </a:solidFill>
              <a:latin typeface="Calibri"/>
              <a:ea typeface="Calibri"/>
              <a:cs typeface="Calibri"/>
              <a:sym typeface="Calibri"/>
            </a:endParaRPr>
          </a:p>
        </p:txBody>
      </p:sp>
      <p:sp>
        <p:nvSpPr>
          <p:cNvPr id="371" name="Google Shape;371;p45"/>
          <p:cNvSpPr txBox="1"/>
          <p:nvPr/>
        </p:nvSpPr>
        <p:spPr>
          <a:xfrm>
            <a:off x="6627700" y="2684700"/>
            <a:ext cx="2404800" cy="1488600"/>
          </a:xfrm>
          <a:prstGeom prst="rect">
            <a:avLst/>
          </a:prstGeom>
          <a:noFill/>
          <a:ln>
            <a:noFill/>
          </a:ln>
          <a:effectLst>
            <a:outerShdw blurRad="428625" rotWithShape="0" algn="bl">
              <a:srgbClr val="E25247"/>
            </a:outerShdw>
          </a:effectLst>
        </p:spPr>
        <p:txBody>
          <a:bodyPr anchorCtr="0" anchor="ctr" bIns="34275" lIns="68575" spcFirstLastPara="1" rIns="68575" wrap="square" tIns="34275">
            <a:normAutofit fontScale="77500" lnSpcReduction="20000"/>
          </a:bodyPr>
          <a:lstStyle/>
          <a:p>
            <a:pPr indent="0" lvl="0" marL="0" rtl="0" algn="l">
              <a:spcBef>
                <a:spcPts val="0"/>
              </a:spcBef>
              <a:spcAft>
                <a:spcPts val="0"/>
              </a:spcAft>
              <a:buNone/>
            </a:pPr>
            <a:r>
              <a:rPr b="1" lang="en-US" sz="14400">
                <a:solidFill>
                  <a:srgbClr val="E25247"/>
                </a:solidFill>
                <a:latin typeface="Calibri"/>
                <a:ea typeface="Calibri"/>
                <a:cs typeface="Calibri"/>
                <a:sym typeface="Calibri"/>
              </a:rPr>
              <a:t>You</a:t>
            </a:r>
            <a:r>
              <a:rPr b="1" lang="en-US" sz="2700">
                <a:solidFill>
                  <a:srgbClr val="00FFFF"/>
                </a:solidFill>
                <a:latin typeface="Calibri"/>
                <a:ea typeface="Calibri"/>
                <a:cs typeface="Calibri"/>
                <a:sym typeface="Calibri"/>
              </a:rPr>
              <a:t> </a:t>
            </a:r>
            <a:endParaRPr b="1" sz="2700">
              <a:solidFill>
                <a:srgbClr val="00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sp>
        <p:nvSpPr>
          <p:cNvPr id="159" name="Google Shape;159;p21"/>
          <p:cNvSpPr txBox="1"/>
          <p:nvPr/>
        </p:nvSpPr>
        <p:spPr>
          <a:xfrm>
            <a:off x="580975" y="1051500"/>
            <a:ext cx="894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an object detection framework has four components:</a:t>
            </a:r>
            <a:endParaRPr sz="1700">
              <a:solidFill>
                <a:schemeClr val="lt1"/>
              </a:solidFill>
            </a:endParaRPr>
          </a:p>
        </p:txBody>
      </p:sp>
      <p:sp>
        <p:nvSpPr>
          <p:cNvPr id="160" name="Google Shape;160;p21"/>
          <p:cNvSpPr txBox="1"/>
          <p:nvPr/>
        </p:nvSpPr>
        <p:spPr>
          <a:xfrm>
            <a:off x="1198150" y="14979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1_</a:t>
            </a:r>
            <a:r>
              <a:rPr lang="en-US" sz="2000">
                <a:solidFill>
                  <a:schemeClr val="lt1"/>
                </a:solidFill>
              </a:rPr>
              <a:t>Region proposal</a:t>
            </a:r>
            <a:endParaRPr sz="2000">
              <a:solidFill>
                <a:schemeClr val="lt1"/>
              </a:solidFill>
            </a:endParaRPr>
          </a:p>
        </p:txBody>
      </p:sp>
      <p:sp>
        <p:nvSpPr>
          <p:cNvPr id="161" name="Google Shape;161;p21"/>
          <p:cNvSpPr txBox="1"/>
          <p:nvPr/>
        </p:nvSpPr>
        <p:spPr>
          <a:xfrm>
            <a:off x="1619450" y="2010125"/>
            <a:ext cx="818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In this step, the system looks at the image and proposes RoIs for further analysis</a:t>
            </a:r>
            <a:endParaRPr sz="1700">
              <a:solidFill>
                <a:schemeClr val="lt1"/>
              </a:solidFill>
            </a:endParaRPr>
          </a:p>
        </p:txBody>
      </p:sp>
      <p:pic>
        <p:nvPicPr>
          <p:cNvPr id="162" name="Google Shape;162;p21"/>
          <p:cNvPicPr preferRelativeResize="0"/>
          <p:nvPr/>
        </p:nvPicPr>
        <p:blipFill>
          <a:blip r:embed="rId3">
            <a:alphaModFix/>
          </a:blip>
          <a:stretch>
            <a:fillRect/>
          </a:stretch>
        </p:blipFill>
        <p:spPr>
          <a:xfrm>
            <a:off x="152400" y="2608925"/>
            <a:ext cx="8052390" cy="4096676"/>
          </a:xfrm>
          <a:prstGeom prst="rect">
            <a:avLst/>
          </a:prstGeom>
          <a:noFill/>
          <a:ln>
            <a:noFill/>
          </a:ln>
        </p:spPr>
      </p:pic>
      <p:sp>
        <p:nvSpPr>
          <p:cNvPr id="163" name="Google Shape;163;p21"/>
          <p:cNvSpPr txBox="1"/>
          <p:nvPr/>
        </p:nvSpPr>
        <p:spPr>
          <a:xfrm>
            <a:off x="8334275" y="4897875"/>
            <a:ext cx="3792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the network analyzes these regions in the image and classifies each region as fore-</a:t>
            </a:r>
            <a:endParaRPr sz="2000">
              <a:solidFill>
                <a:schemeClr val="lt1"/>
              </a:solidFill>
            </a:endParaRPr>
          </a:p>
          <a:p>
            <a:pPr indent="0" lvl="0" marL="0" rtl="0" algn="l">
              <a:spcBef>
                <a:spcPts val="0"/>
              </a:spcBef>
              <a:spcAft>
                <a:spcPts val="0"/>
              </a:spcAft>
              <a:buNone/>
            </a:pPr>
            <a:r>
              <a:rPr lang="en-US" sz="2000">
                <a:solidFill>
                  <a:schemeClr val="lt1"/>
                </a:solidFill>
              </a:rPr>
              <a:t>ground (object) or background (no object)</a:t>
            </a:r>
            <a:endParaRPr sz="2000">
              <a:solidFill>
                <a:schemeClr val="lt1"/>
              </a:solidFill>
            </a:endParaRPr>
          </a:p>
        </p:txBody>
      </p:sp>
      <p:sp>
        <p:nvSpPr>
          <p:cNvPr id="164" name="Google Shape;164;p21"/>
          <p:cNvSpPr txBox="1"/>
          <p:nvPr/>
        </p:nvSpPr>
        <p:spPr>
          <a:xfrm>
            <a:off x="8334275" y="3041375"/>
            <a:ext cx="3792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lt1"/>
                </a:solidFill>
              </a:rPr>
              <a:t>the selective</a:t>
            </a:r>
            <a:endParaRPr sz="2000">
              <a:solidFill>
                <a:schemeClr val="lt1"/>
              </a:solidFill>
            </a:endParaRPr>
          </a:p>
          <a:p>
            <a:pPr indent="0" lvl="0" marL="0" rtl="0" algn="l">
              <a:spcBef>
                <a:spcPts val="0"/>
              </a:spcBef>
              <a:spcAft>
                <a:spcPts val="0"/>
              </a:spcAft>
              <a:buNone/>
            </a:pPr>
            <a:r>
              <a:rPr lang="en-US" sz="2000">
                <a:solidFill>
                  <a:schemeClr val="lt1"/>
                </a:solidFill>
              </a:rPr>
              <a:t>search algorithm was used to generate object proposals</a:t>
            </a:r>
            <a:endParaRPr sz="2000">
              <a:solidFill>
                <a:schemeClr val="lt1"/>
              </a:solidFill>
            </a:endParaRPr>
          </a:p>
        </p:txBody>
      </p:sp>
      <p:sp>
        <p:nvSpPr>
          <p:cNvPr id="165" name="Google Shape;165;p21"/>
          <p:cNvSpPr txBox="1"/>
          <p:nvPr/>
        </p:nvSpPr>
        <p:spPr>
          <a:xfrm>
            <a:off x="8262875" y="2608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1</a:t>
            </a:r>
            <a:endParaRPr sz="2000">
              <a:solidFill>
                <a:schemeClr val="lt1"/>
              </a:solidFill>
            </a:endParaRPr>
          </a:p>
        </p:txBody>
      </p:sp>
      <p:sp>
        <p:nvSpPr>
          <p:cNvPr id="166" name="Google Shape;166;p21"/>
          <p:cNvSpPr txBox="1"/>
          <p:nvPr/>
        </p:nvSpPr>
        <p:spPr>
          <a:xfrm>
            <a:off x="8262875" y="42774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2</a:t>
            </a:r>
            <a:endParaRPr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sp>
        <p:nvSpPr>
          <p:cNvPr id="172" name="Google Shape;172;p22"/>
          <p:cNvSpPr txBox="1"/>
          <p:nvPr/>
        </p:nvSpPr>
        <p:spPr>
          <a:xfrm>
            <a:off x="580975" y="1051500"/>
            <a:ext cx="894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an object detection framework has four components:</a:t>
            </a:r>
            <a:endParaRPr sz="1700">
              <a:solidFill>
                <a:schemeClr val="lt1"/>
              </a:solidFill>
            </a:endParaRPr>
          </a:p>
        </p:txBody>
      </p:sp>
      <p:sp>
        <p:nvSpPr>
          <p:cNvPr id="173" name="Google Shape;173;p22"/>
          <p:cNvSpPr txBox="1"/>
          <p:nvPr/>
        </p:nvSpPr>
        <p:spPr>
          <a:xfrm>
            <a:off x="1198150" y="14979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 2_ Network predictions</a:t>
            </a:r>
            <a:endParaRPr sz="2000">
              <a:solidFill>
                <a:schemeClr val="lt1"/>
              </a:solidFill>
            </a:endParaRPr>
          </a:p>
        </p:txBody>
      </p:sp>
      <p:sp>
        <p:nvSpPr>
          <p:cNvPr id="174" name="Google Shape;174;p22"/>
          <p:cNvSpPr txBox="1"/>
          <p:nvPr/>
        </p:nvSpPr>
        <p:spPr>
          <a:xfrm>
            <a:off x="1737950" y="1990500"/>
            <a:ext cx="9190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This component includes the pretrained CNN network that is used for feature extraction to extract features from the input image</a:t>
            </a:r>
            <a:endParaRPr sz="1700">
              <a:solidFill>
                <a:schemeClr val="lt1"/>
              </a:solidFill>
            </a:endParaRPr>
          </a:p>
        </p:txBody>
      </p:sp>
      <p:sp>
        <p:nvSpPr>
          <p:cNvPr id="175" name="Google Shape;175;p22"/>
          <p:cNvSpPr txBox="1"/>
          <p:nvPr/>
        </p:nvSpPr>
        <p:spPr>
          <a:xfrm>
            <a:off x="7425800" y="3191100"/>
            <a:ext cx="430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Bounding-box</a:t>
            </a:r>
            <a:r>
              <a:rPr lang="en-US">
                <a:solidFill>
                  <a:schemeClr val="lt1"/>
                </a:solidFill>
              </a:rPr>
              <a:t>  prediction—The coordinates that locate the box surrounding the</a:t>
            </a:r>
            <a:endParaRPr>
              <a:solidFill>
                <a:schemeClr val="lt1"/>
              </a:solidFill>
            </a:endParaRPr>
          </a:p>
          <a:p>
            <a:pPr indent="0" lvl="0" marL="0" rtl="0" algn="l">
              <a:spcBef>
                <a:spcPts val="0"/>
              </a:spcBef>
              <a:spcAft>
                <a:spcPts val="0"/>
              </a:spcAft>
              <a:buNone/>
            </a:pPr>
            <a:r>
              <a:rPr lang="en-US">
                <a:solidFill>
                  <a:schemeClr val="lt1"/>
                </a:solidFill>
              </a:rPr>
              <a:t>object. The bounding box coordinates are represented as the tuple (x, y, w, h),</a:t>
            </a:r>
            <a:endParaRPr>
              <a:solidFill>
                <a:schemeClr val="lt1"/>
              </a:solidFill>
            </a:endParaRPr>
          </a:p>
        </p:txBody>
      </p:sp>
      <p:sp>
        <p:nvSpPr>
          <p:cNvPr id="176" name="Google Shape;176;p22"/>
          <p:cNvSpPr txBox="1"/>
          <p:nvPr/>
        </p:nvSpPr>
        <p:spPr>
          <a:xfrm>
            <a:off x="7425800" y="5095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Class prediction: </a:t>
            </a:r>
            <a:r>
              <a:rPr lang="en-US">
                <a:solidFill>
                  <a:schemeClr val="lt1"/>
                </a:solidFill>
              </a:rPr>
              <a:t>The classic softmax function that predicts the class probability for each object.</a:t>
            </a:r>
            <a:endParaRPr>
              <a:solidFill>
                <a:schemeClr val="lt1"/>
              </a:solidFill>
            </a:endParaRPr>
          </a:p>
        </p:txBody>
      </p:sp>
      <p:pic>
        <p:nvPicPr>
          <p:cNvPr id="177" name="Google Shape;177;p22"/>
          <p:cNvPicPr preferRelativeResize="0"/>
          <p:nvPr/>
        </p:nvPicPr>
        <p:blipFill>
          <a:blip r:embed="rId3">
            <a:alphaModFix/>
          </a:blip>
          <a:stretch>
            <a:fillRect/>
          </a:stretch>
        </p:blipFill>
        <p:spPr>
          <a:xfrm>
            <a:off x="3575625" y="2698500"/>
            <a:ext cx="3104498" cy="3854701"/>
          </a:xfrm>
          <a:prstGeom prst="rect">
            <a:avLst/>
          </a:prstGeom>
          <a:noFill/>
          <a:ln>
            <a:noFill/>
          </a:ln>
        </p:spPr>
      </p:pic>
      <p:sp>
        <p:nvSpPr>
          <p:cNvPr id="178" name="Google Shape;178;p22"/>
          <p:cNvSpPr txBox="1"/>
          <p:nvPr/>
        </p:nvSpPr>
        <p:spPr>
          <a:xfrm>
            <a:off x="166875" y="359440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the dog was present in the five RoIs</a:t>
            </a:r>
            <a:endParaRPr sz="17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sp>
        <p:nvSpPr>
          <p:cNvPr id="184" name="Google Shape;184;p23"/>
          <p:cNvSpPr txBox="1"/>
          <p:nvPr/>
        </p:nvSpPr>
        <p:spPr>
          <a:xfrm>
            <a:off x="580975" y="1051500"/>
            <a:ext cx="894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an object detection framework has four components:</a:t>
            </a:r>
            <a:endParaRPr sz="1700">
              <a:solidFill>
                <a:schemeClr val="lt1"/>
              </a:solidFill>
            </a:endParaRPr>
          </a:p>
        </p:txBody>
      </p:sp>
      <p:sp>
        <p:nvSpPr>
          <p:cNvPr id="185" name="Google Shape;185;p23"/>
          <p:cNvSpPr txBox="1"/>
          <p:nvPr/>
        </p:nvSpPr>
        <p:spPr>
          <a:xfrm>
            <a:off x="1198150" y="1497900"/>
            <a:ext cx="480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3_ Non-maximum suppression (NMS)</a:t>
            </a:r>
            <a:endParaRPr sz="2000">
              <a:solidFill>
                <a:schemeClr val="lt1"/>
              </a:solidFill>
            </a:endParaRPr>
          </a:p>
        </p:txBody>
      </p:sp>
      <p:sp>
        <p:nvSpPr>
          <p:cNvPr id="186" name="Google Shape;186;p23"/>
          <p:cNvSpPr txBox="1"/>
          <p:nvPr/>
        </p:nvSpPr>
        <p:spPr>
          <a:xfrm>
            <a:off x="1698450" y="1990500"/>
            <a:ext cx="8558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rPr>
              <a:t>one of the problems of an object detection algorithm is that it may find multiple detections of the same object. So, instead of creating only one bounding box around the object, it draws multiple boxes</a:t>
            </a:r>
            <a:endParaRPr sz="1500">
              <a:solidFill>
                <a:schemeClr val="lt1"/>
              </a:solidFill>
            </a:endParaRPr>
          </a:p>
        </p:txBody>
      </p:sp>
      <p:pic>
        <p:nvPicPr>
          <p:cNvPr id="187" name="Google Shape;187;p23"/>
          <p:cNvPicPr preferRelativeResize="0"/>
          <p:nvPr/>
        </p:nvPicPr>
        <p:blipFill>
          <a:blip r:embed="rId3">
            <a:alphaModFix/>
          </a:blip>
          <a:stretch>
            <a:fillRect/>
          </a:stretch>
        </p:blipFill>
        <p:spPr>
          <a:xfrm>
            <a:off x="664888" y="3020100"/>
            <a:ext cx="6333015" cy="3685499"/>
          </a:xfrm>
          <a:prstGeom prst="rect">
            <a:avLst/>
          </a:prstGeom>
          <a:noFill/>
          <a:ln>
            <a:noFill/>
          </a:ln>
        </p:spPr>
      </p:pic>
      <p:pic>
        <p:nvPicPr>
          <p:cNvPr id="188" name="Google Shape;188;p23"/>
          <p:cNvPicPr preferRelativeResize="0"/>
          <p:nvPr/>
        </p:nvPicPr>
        <p:blipFill>
          <a:blip r:embed="rId4">
            <a:alphaModFix/>
          </a:blip>
          <a:stretch>
            <a:fillRect/>
          </a:stretch>
        </p:blipFill>
        <p:spPr>
          <a:xfrm>
            <a:off x="3517623" y="3020100"/>
            <a:ext cx="8113828" cy="383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sp>
        <p:nvSpPr>
          <p:cNvPr id="194" name="Google Shape;194;p24"/>
          <p:cNvSpPr txBox="1"/>
          <p:nvPr/>
        </p:nvSpPr>
        <p:spPr>
          <a:xfrm>
            <a:off x="580975" y="1051500"/>
            <a:ext cx="894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an object detection framework has four components:</a:t>
            </a:r>
            <a:endParaRPr sz="1700">
              <a:solidFill>
                <a:schemeClr val="lt1"/>
              </a:solidFill>
            </a:endParaRPr>
          </a:p>
        </p:txBody>
      </p:sp>
      <p:sp>
        <p:nvSpPr>
          <p:cNvPr id="195" name="Google Shape;195;p24"/>
          <p:cNvSpPr txBox="1"/>
          <p:nvPr/>
        </p:nvSpPr>
        <p:spPr>
          <a:xfrm>
            <a:off x="1198150" y="1497900"/>
            <a:ext cx="480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4</a:t>
            </a:r>
            <a:r>
              <a:rPr lang="en-US" sz="2000">
                <a:solidFill>
                  <a:schemeClr val="lt1"/>
                </a:solidFill>
              </a:rPr>
              <a:t>_ </a:t>
            </a:r>
            <a:r>
              <a:rPr lang="en-US" sz="2000">
                <a:solidFill>
                  <a:schemeClr val="lt1"/>
                </a:solidFill>
              </a:rPr>
              <a:t>Object-detector evaluation metrics</a:t>
            </a:r>
            <a:endParaRPr sz="2000">
              <a:solidFill>
                <a:schemeClr val="lt1"/>
              </a:solidFill>
            </a:endParaRPr>
          </a:p>
        </p:txBody>
      </p:sp>
      <p:sp>
        <p:nvSpPr>
          <p:cNvPr id="196" name="Google Shape;196;p24"/>
          <p:cNvSpPr txBox="1"/>
          <p:nvPr/>
        </p:nvSpPr>
        <p:spPr>
          <a:xfrm>
            <a:off x="1698450" y="1990500"/>
            <a:ext cx="85581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rPr>
              <a:t>When evaluating the performance of an object detector, we use two main evaluation metrics: </a:t>
            </a:r>
            <a:r>
              <a:rPr b="1" lang="en-US" sz="1700">
                <a:solidFill>
                  <a:schemeClr val="lt1"/>
                </a:solidFill>
              </a:rPr>
              <a:t>frames per second </a:t>
            </a:r>
            <a:r>
              <a:rPr lang="en-US" sz="1500">
                <a:solidFill>
                  <a:schemeClr val="lt1"/>
                </a:solidFill>
              </a:rPr>
              <a:t>and </a:t>
            </a:r>
            <a:r>
              <a:rPr b="1" lang="en-US" sz="1700">
                <a:solidFill>
                  <a:schemeClr val="lt1"/>
                </a:solidFill>
              </a:rPr>
              <a:t>mean average precision.</a:t>
            </a:r>
            <a:endParaRPr b="1" sz="17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197" name="Google Shape;197;p24"/>
          <p:cNvSpPr txBox="1"/>
          <p:nvPr/>
        </p:nvSpPr>
        <p:spPr>
          <a:xfrm>
            <a:off x="803150" y="3013350"/>
            <a:ext cx="774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FRAMES PER SECOND (FPS) TO MEASURE DETECTION SPEED</a:t>
            </a:r>
            <a:endParaRPr sz="1700">
              <a:solidFill>
                <a:schemeClr val="lt1"/>
              </a:solidFill>
            </a:endParaRPr>
          </a:p>
        </p:txBody>
      </p:sp>
      <p:sp>
        <p:nvSpPr>
          <p:cNvPr id="198" name="Google Shape;198;p24"/>
          <p:cNvSpPr txBox="1"/>
          <p:nvPr/>
        </p:nvSpPr>
        <p:spPr>
          <a:xfrm>
            <a:off x="1278700" y="3497450"/>
            <a:ext cx="100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rPr>
              <a:t>Network X achieves mAP of Y% at Z FPS,” where X is the network name, Y is the mAP percentage, and Z is the FPS</a:t>
            </a:r>
            <a:endParaRPr sz="1500">
              <a:solidFill>
                <a:schemeClr val="lt1"/>
              </a:solidFill>
            </a:endParaRPr>
          </a:p>
        </p:txBody>
      </p:sp>
      <p:sp>
        <p:nvSpPr>
          <p:cNvPr id="199" name="Google Shape;199;p24"/>
          <p:cNvSpPr txBox="1"/>
          <p:nvPr/>
        </p:nvSpPr>
        <p:spPr>
          <a:xfrm>
            <a:off x="803150" y="4074225"/>
            <a:ext cx="782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MEAN AVERAGE PRECISION (MAP) TO MEASURE NETWORK PRECISION</a:t>
            </a:r>
            <a:endParaRPr sz="1700">
              <a:solidFill>
                <a:schemeClr val="lt1"/>
              </a:solidFill>
            </a:endParaRPr>
          </a:p>
        </p:txBody>
      </p:sp>
      <p:sp>
        <p:nvSpPr>
          <p:cNvPr id="200" name="Google Shape;200;p24"/>
          <p:cNvSpPr txBox="1"/>
          <p:nvPr/>
        </p:nvSpPr>
        <p:spPr>
          <a:xfrm>
            <a:off x="1354900" y="4496500"/>
            <a:ext cx="8743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rPr>
              <a:t>The most common evaluation metric used in object recognition tasks is mean average</a:t>
            </a:r>
            <a:endParaRPr sz="1500">
              <a:solidFill>
                <a:schemeClr val="lt1"/>
              </a:solidFill>
            </a:endParaRPr>
          </a:p>
          <a:p>
            <a:pPr indent="0" lvl="0" marL="0" rtl="0" algn="l">
              <a:spcBef>
                <a:spcPts val="0"/>
              </a:spcBef>
              <a:spcAft>
                <a:spcPts val="0"/>
              </a:spcAft>
              <a:buNone/>
            </a:pPr>
            <a:r>
              <a:rPr lang="en-US" sz="1500">
                <a:solidFill>
                  <a:schemeClr val="lt1"/>
                </a:solidFill>
              </a:rPr>
              <a:t>precision (mAP). It is a percentage from 0 to 100, and higher values are typically better,</a:t>
            </a:r>
            <a:endParaRPr sz="1500">
              <a:solidFill>
                <a:schemeClr val="lt1"/>
              </a:solidFill>
            </a:endParaRPr>
          </a:p>
          <a:p>
            <a:pPr indent="0" lvl="0" marL="0" rtl="0" algn="l">
              <a:spcBef>
                <a:spcPts val="0"/>
              </a:spcBef>
              <a:spcAft>
                <a:spcPts val="0"/>
              </a:spcAft>
              <a:buNone/>
            </a:pPr>
            <a:r>
              <a:rPr lang="en-US" sz="1500">
                <a:solidFill>
                  <a:schemeClr val="lt1"/>
                </a:solidFill>
              </a:rPr>
              <a:t>but its value is different from the accuracy metric used in classification.</a:t>
            </a:r>
            <a:endParaRPr sz="1500">
              <a:solidFill>
                <a:schemeClr val="lt1"/>
              </a:solidFill>
            </a:endParaRPr>
          </a:p>
        </p:txBody>
      </p:sp>
      <p:sp>
        <p:nvSpPr>
          <p:cNvPr id="201" name="Google Shape;201;p24"/>
          <p:cNvSpPr txBox="1"/>
          <p:nvPr/>
        </p:nvSpPr>
        <p:spPr>
          <a:xfrm>
            <a:off x="2333325" y="5726250"/>
            <a:ext cx="1208400" cy="908100"/>
          </a:xfrm>
          <a:prstGeom prst="rect">
            <a:avLst/>
          </a:prstGeom>
          <a:noFill/>
          <a:ln>
            <a:noFill/>
          </a:ln>
          <a:effectLst>
            <a:outerShdw blurRad="428625" rotWithShape="0" algn="bl">
              <a:srgbClr val="00FFFF"/>
            </a:outerShdw>
          </a:effectLst>
        </p:spPr>
        <p:txBody>
          <a:bodyPr anchorCtr="0" anchor="ctr" bIns="34275" lIns="68575" spcFirstLastPara="1" rIns="68575" wrap="square" tIns="34275">
            <a:normAutofit fontScale="47500"/>
          </a:bodyPr>
          <a:lstStyle/>
          <a:p>
            <a:pPr indent="0" lvl="0" marL="0" rtl="0" algn="l">
              <a:spcBef>
                <a:spcPts val="0"/>
              </a:spcBef>
              <a:spcAft>
                <a:spcPts val="0"/>
              </a:spcAft>
              <a:buNone/>
            </a:pPr>
            <a:r>
              <a:rPr b="1" lang="en-US" sz="10200">
                <a:solidFill>
                  <a:srgbClr val="00FFFF"/>
                </a:solidFill>
                <a:latin typeface="Calibri"/>
                <a:ea typeface="Calibri"/>
                <a:cs typeface="Calibri"/>
                <a:sym typeface="Calibri"/>
              </a:rPr>
              <a:t>IOU</a:t>
            </a:r>
            <a:r>
              <a:rPr b="1" lang="en-US" sz="2700">
                <a:solidFill>
                  <a:srgbClr val="00FFFF"/>
                </a:solidFill>
                <a:latin typeface="Calibri"/>
                <a:ea typeface="Calibri"/>
                <a:cs typeface="Calibri"/>
                <a:sym typeface="Calibri"/>
              </a:rPr>
              <a:t> </a:t>
            </a:r>
            <a:endParaRPr b="1" sz="2700">
              <a:solidFill>
                <a:srgbClr val="00FFFF"/>
              </a:solidFill>
              <a:latin typeface="Calibri"/>
              <a:ea typeface="Calibri"/>
              <a:cs typeface="Calibri"/>
              <a:sym typeface="Calibri"/>
            </a:endParaRPr>
          </a:p>
        </p:txBody>
      </p:sp>
      <p:sp>
        <p:nvSpPr>
          <p:cNvPr id="202" name="Google Shape;202;p24"/>
          <p:cNvSpPr txBox="1"/>
          <p:nvPr/>
        </p:nvSpPr>
        <p:spPr>
          <a:xfrm>
            <a:off x="5089500" y="5650900"/>
            <a:ext cx="1776000" cy="908100"/>
          </a:xfrm>
          <a:prstGeom prst="rect">
            <a:avLst/>
          </a:prstGeom>
          <a:noFill/>
          <a:ln>
            <a:noFill/>
          </a:ln>
          <a:effectLst>
            <a:outerShdw blurRad="428625" rotWithShape="0" algn="bl">
              <a:srgbClr val="00FFFF"/>
            </a:outerShdw>
          </a:effectLst>
        </p:spPr>
        <p:txBody>
          <a:bodyPr anchorCtr="0" anchor="ctr" bIns="34275" lIns="68575" spcFirstLastPara="1" rIns="68575" wrap="square" tIns="34275">
            <a:normAutofit fontScale="32500"/>
          </a:bodyPr>
          <a:lstStyle/>
          <a:p>
            <a:pPr indent="0" lvl="0" marL="0" rtl="0" algn="l">
              <a:spcBef>
                <a:spcPts val="0"/>
              </a:spcBef>
              <a:spcAft>
                <a:spcPts val="0"/>
              </a:spcAft>
              <a:buNone/>
            </a:pPr>
            <a:r>
              <a:rPr b="1" lang="en-US" sz="10200">
                <a:solidFill>
                  <a:srgbClr val="00FFFF"/>
                </a:solidFill>
                <a:latin typeface="Calibri"/>
                <a:ea typeface="Calibri"/>
                <a:cs typeface="Calibri"/>
                <a:sym typeface="Calibri"/>
              </a:rPr>
              <a:t>PR curve</a:t>
            </a:r>
            <a:r>
              <a:rPr b="1" lang="en-US" sz="2700">
                <a:solidFill>
                  <a:srgbClr val="00FFFF"/>
                </a:solidFill>
                <a:latin typeface="Calibri"/>
                <a:ea typeface="Calibri"/>
                <a:cs typeface="Calibri"/>
                <a:sym typeface="Calibri"/>
              </a:rPr>
              <a:t> </a:t>
            </a:r>
            <a:endParaRPr b="1" sz="2700">
              <a:solidFill>
                <a:srgbClr val="00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sp>
        <p:nvSpPr>
          <p:cNvPr id="208" name="Google Shape;208;p25"/>
          <p:cNvSpPr txBox="1"/>
          <p:nvPr/>
        </p:nvSpPr>
        <p:spPr>
          <a:xfrm>
            <a:off x="552975" y="899100"/>
            <a:ext cx="385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rPr>
              <a:t>INTERSECTION OVER UNION (IOU)</a:t>
            </a:r>
            <a:endParaRPr sz="1700">
              <a:solidFill>
                <a:schemeClr val="lt1"/>
              </a:solidFill>
            </a:endParaRPr>
          </a:p>
        </p:txBody>
      </p:sp>
      <p:pic>
        <p:nvPicPr>
          <p:cNvPr id="209" name="Google Shape;209;p25"/>
          <p:cNvPicPr preferRelativeResize="0"/>
          <p:nvPr/>
        </p:nvPicPr>
        <p:blipFill>
          <a:blip r:embed="rId3">
            <a:alphaModFix/>
          </a:blip>
          <a:stretch>
            <a:fillRect/>
          </a:stretch>
        </p:blipFill>
        <p:spPr>
          <a:xfrm>
            <a:off x="152400" y="1497900"/>
            <a:ext cx="11524850" cy="4650775"/>
          </a:xfrm>
          <a:prstGeom prst="rect">
            <a:avLst/>
          </a:prstGeom>
          <a:noFill/>
          <a:ln>
            <a:noFill/>
          </a:ln>
        </p:spPr>
      </p:pic>
      <p:pic>
        <p:nvPicPr>
          <p:cNvPr id="210" name="Google Shape;210;p25"/>
          <p:cNvPicPr preferRelativeResize="0"/>
          <p:nvPr/>
        </p:nvPicPr>
        <p:blipFill>
          <a:blip r:embed="rId4">
            <a:alphaModFix/>
          </a:blip>
          <a:stretch>
            <a:fillRect/>
          </a:stretch>
        </p:blipFill>
        <p:spPr>
          <a:xfrm>
            <a:off x="48463" y="1497907"/>
            <a:ext cx="12095085" cy="465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nvSpPr>
        <p:spPr>
          <a:xfrm>
            <a:off x="101050" y="252600"/>
            <a:ext cx="55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Object detection framework</a:t>
            </a:r>
            <a:endParaRPr sz="3000">
              <a:solidFill>
                <a:schemeClr val="lt1"/>
              </a:solidFill>
            </a:endParaRPr>
          </a:p>
        </p:txBody>
      </p:sp>
      <p:pic>
        <p:nvPicPr>
          <p:cNvPr id="216" name="Google Shape;216;p26"/>
          <p:cNvPicPr preferRelativeResize="0"/>
          <p:nvPr/>
        </p:nvPicPr>
        <p:blipFill>
          <a:blip r:embed="rId3">
            <a:alphaModFix/>
          </a:blip>
          <a:stretch>
            <a:fillRect/>
          </a:stretch>
        </p:blipFill>
        <p:spPr>
          <a:xfrm>
            <a:off x="152400" y="1497900"/>
            <a:ext cx="7639722" cy="5207700"/>
          </a:xfrm>
          <a:prstGeom prst="rect">
            <a:avLst/>
          </a:prstGeom>
          <a:noFill/>
          <a:ln>
            <a:noFill/>
          </a:ln>
        </p:spPr>
      </p:pic>
      <p:pic>
        <p:nvPicPr>
          <p:cNvPr id="217" name="Google Shape;217;p26"/>
          <p:cNvPicPr preferRelativeResize="0"/>
          <p:nvPr/>
        </p:nvPicPr>
        <p:blipFill>
          <a:blip r:embed="rId4">
            <a:alphaModFix/>
          </a:blip>
          <a:stretch>
            <a:fillRect/>
          </a:stretch>
        </p:blipFill>
        <p:spPr>
          <a:xfrm>
            <a:off x="9484997" y="415725"/>
            <a:ext cx="2638425" cy="1704975"/>
          </a:xfrm>
          <a:prstGeom prst="rect">
            <a:avLst/>
          </a:prstGeom>
          <a:noFill/>
          <a:ln>
            <a:noFill/>
          </a:ln>
        </p:spPr>
      </p:pic>
      <p:sp>
        <p:nvSpPr>
          <p:cNvPr id="218" name="Google Shape;218;p26"/>
          <p:cNvSpPr txBox="1"/>
          <p:nvPr/>
        </p:nvSpPr>
        <p:spPr>
          <a:xfrm>
            <a:off x="7952450" y="2870250"/>
            <a:ext cx="4094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rPr>
              <a:t>Now that we have the PR curve, we can calculate the average precision (AP) by calculating the area under the curve (AUC). Finally, the mAP for object detection </a:t>
            </a:r>
            <a:r>
              <a:rPr b="1" lang="en-US" sz="2200">
                <a:solidFill>
                  <a:schemeClr val="lt1"/>
                </a:solidFill>
              </a:rPr>
              <a:t>is the average of the AP calculated</a:t>
            </a:r>
            <a:r>
              <a:rPr lang="en-US" sz="2100">
                <a:solidFill>
                  <a:schemeClr val="lt1"/>
                </a:solidFill>
              </a:rPr>
              <a:t> for all the classes</a:t>
            </a:r>
            <a:endParaRPr sz="2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358113" y="1166200"/>
            <a:ext cx="11475776" cy="4850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